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handoutMasterIdLst>
    <p:handoutMasterId r:id="rId71"/>
  </p:handout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70" r:id="rId15"/>
    <p:sldId id="271" r:id="rId16"/>
    <p:sldId id="272" r:id="rId17"/>
    <p:sldId id="273" r:id="rId18"/>
    <p:sldId id="275" r:id="rId19"/>
    <p:sldId id="274" r:id="rId20"/>
    <p:sldId id="277" r:id="rId21"/>
    <p:sldId id="278" r:id="rId22"/>
    <p:sldId id="279" r:id="rId23"/>
    <p:sldId id="280" r:id="rId24"/>
    <p:sldId id="281" r:id="rId25"/>
    <p:sldId id="282" r:id="rId26"/>
    <p:sldId id="283" r:id="rId27"/>
    <p:sldId id="284" r:id="rId28"/>
    <p:sldId id="285" r:id="rId29"/>
    <p:sldId id="286" r:id="rId30"/>
    <p:sldId id="326" r:id="rId31"/>
    <p:sldId id="287" r:id="rId32"/>
    <p:sldId id="288" r:id="rId33"/>
    <p:sldId id="289" r:id="rId34"/>
    <p:sldId id="291" r:id="rId35"/>
    <p:sldId id="292" r:id="rId36"/>
    <p:sldId id="293" r:id="rId37"/>
    <p:sldId id="290"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9" r:id="rId63"/>
    <p:sldId id="318" r:id="rId64"/>
    <p:sldId id="320" r:id="rId65"/>
    <p:sldId id="321" r:id="rId66"/>
    <p:sldId id="322" r:id="rId67"/>
    <p:sldId id="323" r:id="rId68"/>
    <p:sldId id="324" r:id="rId69"/>
    <p:sldId id="325"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30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30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30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9324CA-F99B-428B-A697-08F6799F0BCA}" type="slidenum">
              <a:rPr lang="en-US"/>
              <a:pPr/>
              <a:t>‹#›</a:t>
            </a:fld>
            <a:endParaRPr lang="en-US"/>
          </a:p>
        </p:txBody>
      </p:sp>
    </p:spTree>
    <p:extLst>
      <p:ext uri="{BB962C8B-B14F-4D97-AF65-F5344CB8AC3E}">
        <p14:creationId xmlns:p14="http://schemas.microsoft.com/office/powerpoint/2010/main" val="3204656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3245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en-US" noProof="0" smtClean="0"/>
              <a:t>Click to edit Master subtitle style</a:t>
            </a:r>
          </a:p>
        </p:txBody>
      </p:sp>
      <p:sp>
        <p:nvSpPr>
          <p:cNvPr id="232451" name="Rectangle 3"/>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232452" name="Rectangle 4"/>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32453" name="Rectangle 5"/>
          <p:cNvSpPr>
            <a:spLocks noGrp="1" noChangeArrowheads="1"/>
          </p:cNvSpPr>
          <p:nvPr>
            <p:ph type="sldNum" sz="quarter" idx="4"/>
          </p:nvPr>
        </p:nvSpPr>
        <p:spPr>
          <a:xfrm>
            <a:off x="6553200" y="6248400"/>
            <a:ext cx="1905000" cy="457200"/>
          </a:xfrm>
        </p:spPr>
        <p:txBody>
          <a:bodyPr/>
          <a:lstStyle>
            <a:lvl1pPr>
              <a:defRPr/>
            </a:lvl1pPr>
          </a:lstStyle>
          <a:p>
            <a:fld id="{91BB617B-9C82-46F9-A22E-A09EC381B9B4}" type="slidenum">
              <a:rPr lang="en-US"/>
              <a:pPr/>
              <a:t>‹#›</a:t>
            </a:fld>
            <a:endParaRPr lang="en-US"/>
          </a:p>
        </p:txBody>
      </p:sp>
      <p:grpSp>
        <p:nvGrpSpPr>
          <p:cNvPr id="232454" name="Group 6"/>
          <p:cNvGrpSpPr>
            <a:grpSpLocks/>
          </p:cNvGrpSpPr>
          <p:nvPr/>
        </p:nvGrpSpPr>
        <p:grpSpPr bwMode="auto">
          <a:xfrm>
            <a:off x="0" y="914400"/>
            <a:ext cx="8686800" cy="2514600"/>
            <a:chOff x="0" y="576"/>
            <a:chExt cx="5472" cy="1584"/>
          </a:xfrm>
        </p:grpSpPr>
        <p:sp>
          <p:nvSpPr>
            <p:cNvPr id="23245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3245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charset="0"/>
              </a:endParaRPr>
            </a:p>
          </p:txBody>
        </p:sp>
        <p:sp>
          <p:nvSpPr>
            <p:cNvPr id="23245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charset="0"/>
              </a:endParaRPr>
            </a:p>
          </p:txBody>
        </p:sp>
        <p:sp>
          <p:nvSpPr>
            <p:cNvPr id="232458" name="Freeform 10"/>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59" name="Freeform 11"/>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2460" name="Rectangle 12"/>
          <p:cNvSpPr>
            <a:spLocks noGrp="1" noChangeArrowheads="1"/>
          </p:cNvSpPr>
          <p:nvPr>
            <p:ph type="ctrTitle"/>
          </p:nvPr>
        </p:nvSpPr>
        <p:spPr>
          <a:xfrm>
            <a:off x="838200" y="1443038"/>
            <a:ext cx="7086600" cy="1600200"/>
          </a:xfrm>
        </p:spPr>
        <p:txBody>
          <a:bodyPr anchor="ctr"/>
          <a:lstStyle>
            <a:lvl1pPr>
              <a:defRPr/>
            </a:lvl1pPr>
          </a:lstStyle>
          <a:p>
            <a:pPr lvl="0"/>
            <a:r>
              <a:rPr lang="en-US" noProof="0" smtClean="0"/>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2450">
                                            <p:txEl>
                                              <p:pRg st="0" end="0"/>
                                            </p:txEl>
                                          </p:spTgt>
                                        </p:tgtEl>
                                        <p:attrNameLst>
                                          <p:attrName>style.visibility</p:attrName>
                                        </p:attrNameLst>
                                      </p:cBhvr>
                                      <p:to>
                                        <p:strVal val="visible"/>
                                      </p:to>
                                    </p:set>
                                    <p:animEffect transition="in" filter="fade">
                                      <p:cBhvr>
                                        <p:cTn id="7" dur="1000"/>
                                        <p:tgtEl>
                                          <p:spTgt spid="232450">
                                            <p:txEl>
                                              <p:pRg st="0" end="0"/>
                                            </p:txEl>
                                          </p:spTgt>
                                        </p:tgtEl>
                                      </p:cBhvr>
                                    </p:animEffect>
                                    <p:anim calcmode="lin" valueType="num">
                                      <p:cBhvr>
                                        <p:cTn id="8" dur="1000" fill="hold"/>
                                        <p:tgtEl>
                                          <p:spTgt spid="2324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build="p">
        <p:tmplLst>
          <p:tmpl lvl="1">
            <p:tnLst>
              <p:par>
                <p:cTn presetID="42" presetClass="entr" presetSubtype="0" fill="hold" nodeType="clickEffect">
                  <p:stCondLst>
                    <p:cond delay="0"/>
                  </p:stCondLst>
                  <p:childTnLst>
                    <p:set>
                      <p:cBhvr>
                        <p:cTn dur="1" fill="hold">
                          <p:stCondLst>
                            <p:cond delay="0"/>
                          </p:stCondLst>
                        </p:cTn>
                        <p:tgtEl>
                          <p:spTgt spid="232450"/>
                        </p:tgtEl>
                        <p:attrNameLst>
                          <p:attrName>style.visibility</p:attrName>
                        </p:attrNameLst>
                      </p:cBhvr>
                      <p:to>
                        <p:strVal val="visible"/>
                      </p:to>
                    </p:set>
                    <p:animEffect transition="in" filter="fade">
                      <p:cBhvr>
                        <p:cTn dur="1000"/>
                        <p:tgtEl>
                          <p:spTgt spid="232450"/>
                        </p:tgtEl>
                      </p:cBhvr>
                    </p:animEffect>
                    <p:anim calcmode="lin" valueType="num">
                      <p:cBhvr>
                        <p:cTn dur="1000" fill="hold"/>
                        <p:tgtEl>
                          <p:spTgt spid="232450"/>
                        </p:tgtEl>
                        <p:attrNameLst>
                          <p:attrName>ppt_x</p:attrName>
                        </p:attrNameLst>
                      </p:cBhvr>
                      <p:tavLst>
                        <p:tav tm="0">
                          <p:val>
                            <p:strVal val="#ppt_x"/>
                          </p:val>
                        </p:tav>
                        <p:tav tm="100000">
                          <p:val>
                            <p:strVal val="#ppt_x"/>
                          </p:val>
                        </p:tav>
                      </p:tavLst>
                    </p:anim>
                    <p:anim calcmode="lin" valueType="num">
                      <p:cBhvr>
                        <p:cTn dur="1000" fill="hold"/>
                        <p:tgtEl>
                          <p:spTgt spid="23245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708B45-7211-4FD4-9F05-E86F57A9293C}" type="slidenum">
              <a:rPr lang="en-US"/>
              <a:pPr/>
              <a:t>‹#›</a:t>
            </a:fld>
            <a:endParaRPr lang="en-US"/>
          </a:p>
        </p:txBody>
      </p:sp>
    </p:spTree>
    <p:extLst>
      <p:ext uri="{BB962C8B-B14F-4D97-AF65-F5344CB8AC3E}">
        <p14:creationId xmlns:p14="http://schemas.microsoft.com/office/powerpoint/2010/main" val="383469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D78652-6ADE-427E-AA43-756459DFD473}" type="slidenum">
              <a:rPr lang="en-US"/>
              <a:pPr/>
              <a:t>‹#›</a:t>
            </a:fld>
            <a:endParaRPr lang="en-US"/>
          </a:p>
        </p:txBody>
      </p:sp>
    </p:spTree>
    <p:extLst>
      <p:ext uri="{BB962C8B-B14F-4D97-AF65-F5344CB8AC3E}">
        <p14:creationId xmlns:p14="http://schemas.microsoft.com/office/powerpoint/2010/main" val="13722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5CF42ADE-0A66-4A6B-9073-7738A04FB7AE}" type="slidenum">
              <a:rPr lang="en-US"/>
              <a:pPr/>
              <a:t>‹#›</a:t>
            </a:fld>
            <a:endParaRPr lang="en-US"/>
          </a:p>
        </p:txBody>
      </p:sp>
    </p:spTree>
    <p:extLst>
      <p:ext uri="{BB962C8B-B14F-4D97-AF65-F5344CB8AC3E}">
        <p14:creationId xmlns:p14="http://schemas.microsoft.com/office/powerpoint/2010/main" val="293993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B2C88F-8A5C-4084-877E-73218650C824}" type="slidenum">
              <a:rPr lang="en-US"/>
              <a:pPr/>
              <a:t>‹#›</a:t>
            </a:fld>
            <a:endParaRPr lang="en-US"/>
          </a:p>
        </p:txBody>
      </p:sp>
    </p:spTree>
    <p:extLst>
      <p:ext uri="{BB962C8B-B14F-4D97-AF65-F5344CB8AC3E}">
        <p14:creationId xmlns:p14="http://schemas.microsoft.com/office/powerpoint/2010/main" val="228669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C2BEF6-561A-4EE7-80D1-CB8D400CE1A4}" type="slidenum">
              <a:rPr lang="en-US"/>
              <a:pPr/>
              <a:t>‹#›</a:t>
            </a:fld>
            <a:endParaRPr lang="en-US"/>
          </a:p>
        </p:txBody>
      </p:sp>
    </p:spTree>
    <p:extLst>
      <p:ext uri="{BB962C8B-B14F-4D97-AF65-F5344CB8AC3E}">
        <p14:creationId xmlns:p14="http://schemas.microsoft.com/office/powerpoint/2010/main" val="119526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7B9FA6-1796-412D-B8C3-267B2A36CBAD}" type="slidenum">
              <a:rPr lang="en-US"/>
              <a:pPr/>
              <a:t>‹#›</a:t>
            </a:fld>
            <a:endParaRPr lang="en-US"/>
          </a:p>
        </p:txBody>
      </p:sp>
    </p:spTree>
    <p:extLst>
      <p:ext uri="{BB962C8B-B14F-4D97-AF65-F5344CB8AC3E}">
        <p14:creationId xmlns:p14="http://schemas.microsoft.com/office/powerpoint/2010/main" val="119356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2D46947-8F67-4DB4-86F1-8376F9E5AA67}" type="slidenum">
              <a:rPr lang="en-US"/>
              <a:pPr/>
              <a:t>‹#›</a:t>
            </a:fld>
            <a:endParaRPr lang="en-US"/>
          </a:p>
        </p:txBody>
      </p:sp>
    </p:spTree>
    <p:extLst>
      <p:ext uri="{BB962C8B-B14F-4D97-AF65-F5344CB8AC3E}">
        <p14:creationId xmlns:p14="http://schemas.microsoft.com/office/powerpoint/2010/main" val="229215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0E16805-E904-40F3-97E4-EF95AAAE45D9}" type="slidenum">
              <a:rPr lang="en-US"/>
              <a:pPr/>
              <a:t>‹#›</a:t>
            </a:fld>
            <a:endParaRPr lang="en-US"/>
          </a:p>
        </p:txBody>
      </p:sp>
    </p:spTree>
    <p:extLst>
      <p:ext uri="{BB962C8B-B14F-4D97-AF65-F5344CB8AC3E}">
        <p14:creationId xmlns:p14="http://schemas.microsoft.com/office/powerpoint/2010/main" val="46737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764BCD-E574-4FD3-9B93-34BBA757E667}" type="slidenum">
              <a:rPr lang="en-US"/>
              <a:pPr/>
              <a:t>‹#›</a:t>
            </a:fld>
            <a:endParaRPr lang="en-US"/>
          </a:p>
        </p:txBody>
      </p:sp>
    </p:spTree>
    <p:extLst>
      <p:ext uri="{BB962C8B-B14F-4D97-AF65-F5344CB8AC3E}">
        <p14:creationId xmlns:p14="http://schemas.microsoft.com/office/powerpoint/2010/main" val="93590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A09DEC-128F-486F-8932-00AF766E7405}" type="slidenum">
              <a:rPr lang="en-US"/>
              <a:pPr/>
              <a:t>‹#›</a:t>
            </a:fld>
            <a:endParaRPr lang="en-US"/>
          </a:p>
        </p:txBody>
      </p:sp>
    </p:spTree>
    <p:extLst>
      <p:ext uri="{BB962C8B-B14F-4D97-AF65-F5344CB8AC3E}">
        <p14:creationId xmlns:p14="http://schemas.microsoft.com/office/powerpoint/2010/main" val="177603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02C4EB-8528-4F59-8BCF-DF50503E6632}" type="slidenum">
              <a:rPr lang="en-US"/>
              <a:pPr/>
              <a:t>‹#›</a:t>
            </a:fld>
            <a:endParaRPr lang="en-US"/>
          </a:p>
        </p:txBody>
      </p:sp>
    </p:spTree>
    <p:extLst>
      <p:ext uri="{BB962C8B-B14F-4D97-AF65-F5344CB8AC3E}">
        <p14:creationId xmlns:p14="http://schemas.microsoft.com/office/powerpoint/2010/main" val="126225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charset="0"/>
            </a:endParaRPr>
          </a:p>
        </p:txBody>
      </p:sp>
      <p:sp>
        <p:nvSpPr>
          <p:cNvPr id="2314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charset="0"/>
            </a:endParaRPr>
          </a:p>
        </p:txBody>
      </p:sp>
      <p:sp>
        <p:nvSpPr>
          <p:cNvPr id="2314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314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1430"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231431"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231432"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3ADDF1C0-0E66-483F-BED1-31151B4EF388}" type="slidenum">
              <a:rPr lang="en-US"/>
              <a:pPr/>
              <a:t>‹#›</a:t>
            </a:fld>
            <a:endParaRPr lang="en-US"/>
          </a:p>
        </p:txBody>
      </p:sp>
      <p:sp>
        <p:nvSpPr>
          <p:cNvPr id="231433" name="Freeform 9"/>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34" name="Freeform 10"/>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1429">
                                            <p:txEl>
                                              <p:pRg st="0" end="0"/>
                                            </p:txEl>
                                          </p:spTgt>
                                        </p:tgtEl>
                                        <p:attrNameLst>
                                          <p:attrName>style.visibility</p:attrName>
                                        </p:attrNameLst>
                                      </p:cBhvr>
                                      <p:to>
                                        <p:strVal val="visible"/>
                                      </p:to>
                                    </p:set>
                                    <p:animEffect transition="in" filter="fade">
                                      <p:cBhvr>
                                        <p:cTn id="7" dur="1000"/>
                                        <p:tgtEl>
                                          <p:spTgt spid="231429">
                                            <p:txEl>
                                              <p:pRg st="0" end="0"/>
                                            </p:txEl>
                                          </p:spTgt>
                                        </p:tgtEl>
                                      </p:cBhvr>
                                    </p:animEffect>
                                    <p:anim calcmode="lin" valueType="num">
                                      <p:cBhvr>
                                        <p:cTn id="8" dur="1000" fill="hold"/>
                                        <p:tgtEl>
                                          <p:spTgt spid="2314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142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1429">
                                            <p:txEl>
                                              <p:pRg st="1" end="1"/>
                                            </p:txEl>
                                          </p:spTgt>
                                        </p:tgtEl>
                                        <p:attrNameLst>
                                          <p:attrName>style.visibility</p:attrName>
                                        </p:attrNameLst>
                                      </p:cBhvr>
                                      <p:to>
                                        <p:strVal val="visible"/>
                                      </p:to>
                                    </p:set>
                                    <p:animEffect transition="in" filter="fade">
                                      <p:cBhvr>
                                        <p:cTn id="12" dur="1000"/>
                                        <p:tgtEl>
                                          <p:spTgt spid="231429">
                                            <p:txEl>
                                              <p:pRg st="1" end="1"/>
                                            </p:txEl>
                                          </p:spTgt>
                                        </p:tgtEl>
                                      </p:cBhvr>
                                    </p:animEffect>
                                    <p:anim calcmode="lin" valueType="num">
                                      <p:cBhvr>
                                        <p:cTn id="13" dur="1000" fill="hold"/>
                                        <p:tgtEl>
                                          <p:spTgt spid="23142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142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1429">
                                            <p:txEl>
                                              <p:pRg st="2" end="2"/>
                                            </p:txEl>
                                          </p:spTgt>
                                        </p:tgtEl>
                                        <p:attrNameLst>
                                          <p:attrName>style.visibility</p:attrName>
                                        </p:attrNameLst>
                                      </p:cBhvr>
                                      <p:to>
                                        <p:strVal val="visible"/>
                                      </p:to>
                                    </p:set>
                                    <p:animEffect transition="in" filter="fade">
                                      <p:cBhvr>
                                        <p:cTn id="17" dur="1000"/>
                                        <p:tgtEl>
                                          <p:spTgt spid="231429">
                                            <p:txEl>
                                              <p:pRg st="2" end="2"/>
                                            </p:txEl>
                                          </p:spTgt>
                                        </p:tgtEl>
                                      </p:cBhvr>
                                    </p:animEffect>
                                    <p:anim calcmode="lin" valueType="num">
                                      <p:cBhvr>
                                        <p:cTn id="18" dur="1000" fill="hold"/>
                                        <p:tgtEl>
                                          <p:spTgt spid="23142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3142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1429">
                                            <p:txEl>
                                              <p:pRg st="3" end="3"/>
                                            </p:txEl>
                                          </p:spTgt>
                                        </p:tgtEl>
                                        <p:attrNameLst>
                                          <p:attrName>style.visibility</p:attrName>
                                        </p:attrNameLst>
                                      </p:cBhvr>
                                      <p:to>
                                        <p:strVal val="visible"/>
                                      </p:to>
                                    </p:set>
                                    <p:animEffect transition="in" filter="fade">
                                      <p:cBhvr>
                                        <p:cTn id="22" dur="1000"/>
                                        <p:tgtEl>
                                          <p:spTgt spid="231429">
                                            <p:txEl>
                                              <p:pRg st="3" end="3"/>
                                            </p:txEl>
                                          </p:spTgt>
                                        </p:tgtEl>
                                      </p:cBhvr>
                                    </p:animEffect>
                                    <p:anim calcmode="lin" valueType="num">
                                      <p:cBhvr>
                                        <p:cTn id="23" dur="1000" fill="hold"/>
                                        <p:tgtEl>
                                          <p:spTgt spid="23142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3142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1429">
                                            <p:txEl>
                                              <p:pRg st="4" end="4"/>
                                            </p:txEl>
                                          </p:spTgt>
                                        </p:tgtEl>
                                        <p:attrNameLst>
                                          <p:attrName>style.visibility</p:attrName>
                                        </p:attrNameLst>
                                      </p:cBhvr>
                                      <p:to>
                                        <p:strVal val="visible"/>
                                      </p:to>
                                    </p:set>
                                    <p:animEffect transition="in" filter="fade">
                                      <p:cBhvr>
                                        <p:cTn id="27" dur="1000"/>
                                        <p:tgtEl>
                                          <p:spTgt spid="231429">
                                            <p:txEl>
                                              <p:pRg st="4" end="4"/>
                                            </p:txEl>
                                          </p:spTgt>
                                        </p:tgtEl>
                                      </p:cBhvr>
                                    </p:animEffect>
                                    <p:anim calcmode="lin" valueType="num">
                                      <p:cBhvr>
                                        <p:cTn id="28" dur="1000" fill="hold"/>
                                        <p:tgtEl>
                                          <p:spTgt spid="23142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314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build="p">
        <p:tmplLst>
          <p:tmpl lvl="1">
            <p:tnLst>
              <p:par>
                <p:cTn presetID="42" presetClass="entr" presetSubtype="0" fill="hold" nodeType="click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31429"/>
                        </p:tgtEl>
                        <p:attrNameLst>
                          <p:attrName>style.visibility</p:attrName>
                        </p:attrNameLst>
                      </p:cBhvr>
                      <p:to>
                        <p:strVal val="visible"/>
                      </p:to>
                    </p:set>
                    <p:animEffect transition="in" filter="fade">
                      <p:cBhvr>
                        <p:cTn dur="1000"/>
                        <p:tgtEl>
                          <p:spTgt spid="231429"/>
                        </p:tgtEl>
                      </p:cBhvr>
                    </p:animEffect>
                    <p:anim calcmode="lin" valueType="num">
                      <p:cBhvr>
                        <p:cTn dur="1000" fill="hold"/>
                        <p:tgtEl>
                          <p:spTgt spid="231429"/>
                        </p:tgtEl>
                        <p:attrNameLst>
                          <p:attrName>ppt_x</p:attrName>
                        </p:attrNameLst>
                      </p:cBhvr>
                      <p:tavLst>
                        <p:tav tm="0">
                          <p:val>
                            <p:strVal val="#ppt_x"/>
                          </p:val>
                        </p:tav>
                        <p:tav tm="100000">
                          <p:val>
                            <p:strVal val="#ppt_x"/>
                          </p:val>
                        </p:tav>
                      </p:tavLst>
                    </p:anim>
                    <p:anim calcmode="lin" valueType="num">
                      <p:cBhvr>
                        <p:cTn dur="1000" fill="hold"/>
                        <p:tgtEl>
                          <p:spTgt spid="231429"/>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21.xml"/><Relationship Id="rId7" Type="http://schemas.openxmlformats.org/officeDocument/2006/relationships/slide" Target="slide50.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69.xml"/><Relationship Id="rId5" Type="http://schemas.openxmlformats.org/officeDocument/2006/relationships/slide" Target="slide40.xml"/><Relationship Id="rId10" Type="http://schemas.openxmlformats.org/officeDocument/2006/relationships/slide" Target="slide61.xml"/><Relationship Id="rId4" Type="http://schemas.openxmlformats.org/officeDocument/2006/relationships/slide" Target="slide33.xml"/><Relationship Id="rId9" Type="http://schemas.openxmlformats.org/officeDocument/2006/relationships/slide" Target="slide57.xml"/></Relationships>
</file>

<file path=ppt/slides/_rels/slide10.xml.rels><?xml version="1.0" encoding="UTF-8" standalone="yes"?>
<Relationships xmlns="http://schemas.openxmlformats.org/package/2006/relationships"><Relationship Id="rId3" Type="http://schemas.openxmlformats.org/officeDocument/2006/relationships/hyperlink" Target="http://www.avsands.com/langston-hughes-blues-av.htm" TargetMode="External"/><Relationship Id="rId2" Type="http://schemas.openxmlformats.org/officeDocument/2006/relationships/hyperlink" Target="http://www.kuce.org/hughes/"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pbs.org/ellingtonsdc/" TargetMode="External"/><Relationship Id="rId2" Type="http://schemas.openxmlformats.org/officeDocument/2006/relationships/hyperlink" Target="http://www.vh1.com/artists/az/id_500411/artist.jhtml"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ww.satchmo.net/" TargetMode="External"/><Relationship Id="rId2" Type="http://schemas.openxmlformats.org/officeDocument/2006/relationships/hyperlink" Target="http://www.vh1.com/artists/az/id_506590/artist.jhtml"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tvs.org/RichardWright/index.html" TargetMode="External"/><Relationship Id="rId2" Type="http://schemas.openxmlformats.org/officeDocument/2006/relationships/hyperlink" Target="http://www.pbs.org/wnet/americanmasters/database/ellison_r_homepage.html" TargetMode="Externa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hyperlink" Target="http://www.historychannel.com/cgi-bin/frameit.cgi?p=http://www.historychannel.com/exhibits/blackhist/0226.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bs.org/wnet/aaworld/arts/artfocus_03.html"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www.kodak.com/US/en/corp/features/moore/mooreIndex.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jimcrowhistory.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landmarkcases.org/plessy/hom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naac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re-online.org/" TargetMode="External"/><Relationship Id="rId2" Type="http://schemas.openxmlformats.org/officeDocument/2006/relationships/hyperlink" Target="http://www.nul.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historychannel.com/cgi-bin/frameit.cgi?p=http://www.historychannel.com/exhibits/blackhist/0226.html"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naacpldf.org/"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landmarkcases.org/brown/home.html"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entralhigh57.org/1957-58.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time.com/time/time100/heroes/profile/parks01.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usinfo.state.gov/products/pubs/civilrt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www.sitins.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ellabakercenter.org/frame1.html" TargetMode="External"/><Relationship Id="rId2" Type="http://schemas.openxmlformats.org/officeDocument/2006/relationships/hyperlink" Target="http://www.ibiblio.org/sncc/index.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africanamericans.com/CivilRightsActof19641.ht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msnbc.com/onair/modules/selma.asp" TargetMode="Externa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hyperlink" Target="http://www.usdoj.gov/crt/voting/intro/intro_b.ht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The Civil Rights Movement</a:t>
            </a:r>
          </a:p>
        </p:txBody>
      </p:sp>
      <p:sp>
        <p:nvSpPr>
          <p:cNvPr id="2051" name="Rectangle 3"/>
          <p:cNvSpPr>
            <a:spLocks noGrp="1" noChangeArrowheads="1"/>
          </p:cNvSpPr>
          <p:nvPr>
            <p:ph type="subTitle" idx="1"/>
          </p:nvPr>
        </p:nvSpPr>
        <p:spPr>
          <a:xfrm>
            <a:off x="2971800" y="3048000"/>
            <a:ext cx="7194550" cy="1905000"/>
          </a:xfrm>
          <a:noFill/>
        </p:spPr>
        <p:txBody>
          <a:bodyPr/>
          <a:lstStyle/>
          <a:p>
            <a:r>
              <a:rPr lang="en-US" sz="2000">
                <a:solidFill>
                  <a:schemeClr val="accent1"/>
                </a:solidFill>
                <a:hlinkClick r:id="rId2" action="ppaction://hlinksldjump"/>
              </a:rPr>
              <a:t>Harlem Renaissance</a:t>
            </a:r>
            <a:endParaRPr lang="en-US" sz="2000">
              <a:solidFill>
                <a:schemeClr val="accent1"/>
              </a:solidFill>
            </a:endParaRPr>
          </a:p>
          <a:p>
            <a:r>
              <a:rPr lang="en-US" sz="2000">
                <a:solidFill>
                  <a:schemeClr val="accent1"/>
                </a:solidFill>
                <a:hlinkClick r:id="rId3" action="ppaction://hlinksldjump"/>
              </a:rPr>
              <a:t>Segregation</a:t>
            </a:r>
            <a:endParaRPr lang="en-US" sz="2000">
              <a:solidFill>
                <a:schemeClr val="accent1"/>
              </a:solidFill>
            </a:endParaRPr>
          </a:p>
          <a:p>
            <a:r>
              <a:rPr lang="en-US" sz="2000">
                <a:solidFill>
                  <a:schemeClr val="accent1"/>
                </a:solidFill>
                <a:hlinkClick r:id="rId4" action="ppaction://hlinksldjump"/>
              </a:rPr>
              <a:t>School Desegregation</a:t>
            </a:r>
          </a:p>
          <a:p>
            <a:r>
              <a:rPr lang="en-US" sz="2000">
                <a:solidFill>
                  <a:schemeClr val="accent1"/>
                </a:solidFill>
                <a:hlinkClick r:id="rId5" action="ppaction://hlinksldjump"/>
              </a:rPr>
              <a:t>The Montgomery Bus Boycott</a:t>
            </a:r>
            <a:endParaRPr lang="en-US" sz="2000">
              <a:solidFill>
                <a:schemeClr val="accent1"/>
              </a:solidFill>
            </a:endParaRPr>
          </a:p>
          <a:p>
            <a:r>
              <a:rPr lang="en-US" sz="2000">
                <a:solidFill>
                  <a:schemeClr val="accent1"/>
                </a:solidFill>
                <a:hlinkClick r:id="rId6" action="ppaction://hlinksldjump"/>
              </a:rPr>
              <a:t>Sit-Ins</a:t>
            </a:r>
            <a:endParaRPr lang="en-US" sz="2000">
              <a:solidFill>
                <a:schemeClr val="accent1"/>
              </a:solidFill>
            </a:endParaRPr>
          </a:p>
          <a:p>
            <a:r>
              <a:rPr lang="en-US" sz="2000">
                <a:solidFill>
                  <a:schemeClr val="accent1"/>
                </a:solidFill>
                <a:hlinkClick r:id="rId7" action="ppaction://hlinksldjump"/>
              </a:rPr>
              <a:t>Freedom Riders</a:t>
            </a:r>
            <a:endParaRPr lang="en-US" sz="2000">
              <a:solidFill>
                <a:schemeClr val="accent1"/>
              </a:solidFill>
            </a:endParaRPr>
          </a:p>
          <a:p>
            <a:r>
              <a:rPr lang="en-US" sz="2000">
                <a:solidFill>
                  <a:schemeClr val="accent1"/>
                </a:solidFill>
                <a:hlinkClick r:id="rId8" action="ppaction://hlinksldjump"/>
              </a:rPr>
              <a:t>Desegregating Southern Universities</a:t>
            </a:r>
            <a:endParaRPr lang="en-US" sz="2000">
              <a:solidFill>
                <a:schemeClr val="accent1"/>
              </a:solidFill>
            </a:endParaRPr>
          </a:p>
          <a:p>
            <a:r>
              <a:rPr lang="en-US" sz="2000">
                <a:solidFill>
                  <a:schemeClr val="accent1"/>
                </a:solidFill>
                <a:hlinkClick r:id="rId9" action="ppaction://hlinksldjump"/>
              </a:rPr>
              <a:t>The March on Washington</a:t>
            </a:r>
            <a:endParaRPr lang="en-US" sz="2000">
              <a:solidFill>
                <a:schemeClr val="accent1"/>
              </a:solidFill>
            </a:endParaRPr>
          </a:p>
          <a:p>
            <a:r>
              <a:rPr lang="en-US" sz="2000">
                <a:solidFill>
                  <a:schemeClr val="accent1"/>
                </a:solidFill>
                <a:hlinkClick r:id="rId10" action="ppaction://hlinksldjump"/>
              </a:rPr>
              <a:t>Voter Registration</a:t>
            </a:r>
            <a:endParaRPr lang="en-US" sz="2000">
              <a:solidFill>
                <a:schemeClr val="accent1"/>
              </a:solidFill>
            </a:endParaRPr>
          </a:p>
          <a:p>
            <a:r>
              <a:rPr lang="en-US" sz="2000">
                <a:solidFill>
                  <a:schemeClr val="accent1"/>
                </a:solidFill>
                <a:hlinkClick r:id="rId11" action="ppaction://hlinksldjump"/>
              </a:rPr>
              <a:t>The End of the Movement</a:t>
            </a:r>
            <a:endParaRPr lang="en-US" sz="2000">
              <a:solidFill>
                <a:schemeClr val="accent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a:t>Harlem Renaissance</a:t>
            </a:r>
          </a:p>
        </p:txBody>
      </p:sp>
      <p:sp>
        <p:nvSpPr>
          <p:cNvPr id="244739" name="Rectangle 3"/>
          <p:cNvSpPr>
            <a:spLocks noGrp="1" noChangeArrowheads="1"/>
          </p:cNvSpPr>
          <p:nvPr>
            <p:ph type="body" sz="half" idx="1"/>
          </p:nvPr>
        </p:nvSpPr>
        <p:spPr>
          <a:xfrm>
            <a:off x="677863" y="1828800"/>
            <a:ext cx="4122737" cy="4114800"/>
          </a:xfrm>
          <a:noFill/>
        </p:spPr>
        <p:txBody>
          <a:bodyPr lIns="0" rIns="0"/>
          <a:lstStyle/>
          <a:p>
            <a:r>
              <a:rPr lang="en-US" sz="2800"/>
              <a:t>The diverse literary expression of the Harlem Renaissance was demonstrated through </a:t>
            </a:r>
            <a:r>
              <a:rPr lang="en-US" sz="2800">
                <a:hlinkClick r:id="rId2"/>
              </a:rPr>
              <a:t>Langston Hughes’s</a:t>
            </a:r>
            <a:r>
              <a:rPr lang="en-US" sz="2800"/>
              <a:t> weaving of the rhythms of African American music into his poems of ghetto life, as in </a:t>
            </a:r>
            <a:r>
              <a:rPr lang="en-US" sz="2800" i="1">
                <a:hlinkClick r:id="rId3"/>
              </a:rPr>
              <a:t>The Weary Blues </a:t>
            </a:r>
            <a:r>
              <a:rPr lang="en-US" sz="2800"/>
              <a:t>(1926).</a:t>
            </a:r>
          </a:p>
        </p:txBody>
      </p:sp>
      <p:pic>
        <p:nvPicPr>
          <p:cNvPr id="244741" name="Picture 5" descr="Langston Hughes"/>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34000" y="1752600"/>
            <a:ext cx="353377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4742" name="Text Box 6"/>
          <p:cNvSpPr txBox="1">
            <a:spLocks noChangeArrowheads="1"/>
          </p:cNvSpPr>
          <p:nvPr/>
        </p:nvSpPr>
        <p:spPr bwMode="auto">
          <a:xfrm>
            <a:off x="5257800" y="5943600"/>
            <a:ext cx="41148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Langston Hughes</a:t>
            </a:r>
          </a:p>
          <a:p>
            <a:pPr eaLnBrk="0" hangingPunct="0">
              <a:spcBef>
                <a:spcPct val="50000"/>
              </a:spcBef>
            </a:pPr>
            <a:r>
              <a:rPr lang="en-US" sz="1000">
                <a:solidFill>
                  <a:schemeClr val="tx2"/>
                </a:solidFill>
              </a:rPr>
              <a:t>Library of Congress, Prints &amp; Photographs Division, FSA/OWI Collection, [reproduction number, e.g., LC-USF34-9058-C]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Harlem Renaissance</a:t>
            </a:r>
          </a:p>
        </p:txBody>
      </p:sp>
      <p:sp>
        <p:nvSpPr>
          <p:cNvPr id="242691" name="Rectangle 3"/>
          <p:cNvSpPr>
            <a:spLocks noGrp="1" noChangeArrowheads="1"/>
          </p:cNvSpPr>
          <p:nvPr>
            <p:ph type="body" sz="half" idx="1"/>
          </p:nvPr>
        </p:nvSpPr>
        <p:spPr>
          <a:xfrm>
            <a:off x="533400" y="1600200"/>
            <a:ext cx="4122738" cy="4114800"/>
          </a:xfrm>
          <a:noFill/>
        </p:spPr>
        <p:txBody>
          <a:bodyPr/>
          <a:lstStyle/>
          <a:p>
            <a:r>
              <a:rPr lang="en-US" sz="2800"/>
              <a:t>Diversity was also demonstrated through Zora Neale Hurston’s novels such as, </a:t>
            </a:r>
            <a:r>
              <a:rPr lang="en-US" sz="2800" i="1"/>
              <a:t>Their Eyes Were Watching God </a:t>
            </a:r>
            <a:r>
              <a:rPr lang="en-US" sz="2800"/>
              <a:t>(1937). Hurston used life of the rural South to create a study of race and gender in which a woman finds her true identity.</a:t>
            </a:r>
          </a:p>
        </p:txBody>
      </p:sp>
      <p:pic>
        <p:nvPicPr>
          <p:cNvPr id="242693" name="Picture 5" descr="Zora Neal Hursto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828800"/>
            <a:ext cx="2489200"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2695" name="Text Box 7"/>
          <p:cNvSpPr txBox="1">
            <a:spLocks noChangeArrowheads="1"/>
          </p:cNvSpPr>
          <p:nvPr/>
        </p:nvSpPr>
        <p:spPr bwMode="auto">
          <a:xfrm>
            <a:off x="5410200" y="4648200"/>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000">
              <a:solidFill>
                <a:schemeClr val="tx2"/>
              </a:solidFill>
            </a:endParaRPr>
          </a:p>
        </p:txBody>
      </p:sp>
      <p:sp>
        <p:nvSpPr>
          <p:cNvPr id="242700" name="Text Box 12"/>
          <p:cNvSpPr txBox="1">
            <a:spLocks noChangeArrowheads="1"/>
          </p:cNvSpPr>
          <p:nvPr/>
        </p:nvSpPr>
        <p:spPr bwMode="auto">
          <a:xfrm>
            <a:off x="5257800" y="5165725"/>
            <a:ext cx="2895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[Portrait of </a:t>
            </a:r>
            <a:r>
              <a:rPr lang="en-US" sz="1000" b="1">
                <a:solidFill>
                  <a:schemeClr val="tx2"/>
                </a:solidFill>
              </a:rPr>
              <a:t>Zora</a:t>
            </a:r>
            <a:r>
              <a:rPr lang="en-US" sz="1000">
                <a:solidFill>
                  <a:schemeClr val="tx2"/>
                </a:solidFill>
              </a:rPr>
              <a:t> </a:t>
            </a:r>
            <a:r>
              <a:rPr lang="en-US" sz="1000" b="1">
                <a:solidFill>
                  <a:schemeClr val="tx2"/>
                </a:solidFill>
              </a:rPr>
              <a:t>Neale</a:t>
            </a:r>
            <a:r>
              <a:rPr lang="en-US" sz="1000">
                <a:solidFill>
                  <a:schemeClr val="tx2"/>
                </a:solidFill>
              </a:rPr>
              <a:t> </a:t>
            </a:r>
            <a:r>
              <a:rPr lang="en-US" sz="1000" b="1">
                <a:solidFill>
                  <a:schemeClr val="tx2"/>
                </a:solidFill>
              </a:rPr>
              <a:t>Hurston</a:t>
            </a:r>
            <a:r>
              <a:rPr lang="en-US" sz="1000">
                <a:solidFill>
                  <a:schemeClr val="tx2"/>
                </a:solidFill>
              </a:rPr>
              <a:t>]</a:t>
            </a:r>
            <a:r>
              <a:rPr lang="en-US" sz="1000"/>
              <a:t> </a:t>
            </a:r>
          </a:p>
          <a:p>
            <a:pPr eaLnBrk="0" hangingPunct="0">
              <a:spcBef>
                <a:spcPct val="50000"/>
              </a:spcBef>
            </a:pPr>
            <a:r>
              <a:rPr lang="en-US" sz="1000">
                <a:solidFill>
                  <a:schemeClr val="tx2"/>
                </a:solidFill>
              </a:rPr>
              <a:t>Library of Congress, Prints &amp; Photographs Division, Carl Van Vechten Collection, [reproduction number, e.g., LC-USZ62-54231]</a:t>
            </a:r>
            <a:r>
              <a:rPr lang="en-US" sz="10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Harlem Renaissance</a:t>
            </a:r>
          </a:p>
        </p:txBody>
      </p:sp>
      <p:sp>
        <p:nvSpPr>
          <p:cNvPr id="247811" name="Rectangle 3"/>
          <p:cNvSpPr>
            <a:spLocks noGrp="1" noChangeArrowheads="1"/>
          </p:cNvSpPr>
          <p:nvPr>
            <p:ph type="body" sz="half" idx="1"/>
          </p:nvPr>
        </p:nvSpPr>
        <p:spPr/>
        <p:txBody>
          <a:bodyPr/>
          <a:lstStyle/>
          <a:p>
            <a:r>
              <a:rPr lang="en-US" sz="2800"/>
              <a:t>Diversity and experimentation also flourished in the performing arts and were reflected in blues by such people as </a:t>
            </a:r>
            <a:r>
              <a:rPr lang="en-US" sz="2800">
                <a:hlinkClick r:id="rId2"/>
              </a:rPr>
              <a:t>Bessie Smith</a:t>
            </a:r>
            <a:r>
              <a:rPr lang="en-US" sz="2800"/>
              <a:t> and in jazz by such people as </a:t>
            </a:r>
            <a:r>
              <a:rPr lang="en-US" sz="2800">
                <a:hlinkClick r:id="rId3"/>
              </a:rPr>
              <a:t>Duke Ellington.</a:t>
            </a:r>
            <a:endParaRPr lang="en-US" sz="2800"/>
          </a:p>
        </p:txBody>
      </p:sp>
      <p:pic>
        <p:nvPicPr>
          <p:cNvPr id="247813" name="Picture 5" descr="Bessie Smith"/>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05400" y="2057400"/>
            <a:ext cx="3198813" cy="319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7814" name="Text Box 6"/>
          <p:cNvSpPr txBox="1">
            <a:spLocks noChangeArrowheads="1"/>
          </p:cNvSpPr>
          <p:nvPr/>
        </p:nvSpPr>
        <p:spPr bwMode="auto">
          <a:xfrm>
            <a:off x="5029200" y="5257800"/>
            <a:ext cx="3657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[Portrait of </a:t>
            </a:r>
            <a:r>
              <a:rPr lang="en-US" sz="1000" b="1">
                <a:solidFill>
                  <a:schemeClr val="tx2"/>
                </a:solidFill>
              </a:rPr>
              <a:t>Bessie</a:t>
            </a:r>
            <a:r>
              <a:rPr lang="en-US" sz="1000">
                <a:solidFill>
                  <a:schemeClr val="tx2"/>
                </a:solidFill>
              </a:rPr>
              <a:t> </a:t>
            </a:r>
            <a:r>
              <a:rPr lang="en-US" sz="1000" b="1">
                <a:solidFill>
                  <a:schemeClr val="tx2"/>
                </a:solidFill>
              </a:rPr>
              <a:t>Smith</a:t>
            </a:r>
            <a:r>
              <a:rPr lang="en-US" sz="1000">
                <a:solidFill>
                  <a:schemeClr val="tx2"/>
                </a:solidFill>
              </a:rPr>
              <a:t> holding feathers] </a:t>
            </a:r>
          </a:p>
          <a:p>
            <a:pPr eaLnBrk="0" hangingPunct="0">
              <a:spcBef>
                <a:spcPct val="50000"/>
              </a:spcBef>
            </a:pPr>
            <a:r>
              <a:rPr lang="en-US" sz="1000">
                <a:solidFill>
                  <a:schemeClr val="tx2"/>
                </a:solidFill>
              </a:rPr>
              <a:t>Library of Congress, Prints &amp; Photographs Division, Carl Van Vechten Collection, [reproduction number, e.g., LC-USZ62-54231]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t>Harlem Renaissance</a:t>
            </a:r>
          </a:p>
        </p:txBody>
      </p:sp>
      <p:sp>
        <p:nvSpPr>
          <p:cNvPr id="249860" name="Rectangle 4"/>
          <p:cNvSpPr>
            <a:spLocks noGrp="1" noChangeArrowheads="1"/>
          </p:cNvSpPr>
          <p:nvPr>
            <p:ph type="body" sz="half" idx="1"/>
          </p:nvPr>
        </p:nvSpPr>
        <p:spPr>
          <a:xfrm>
            <a:off x="762000" y="1905000"/>
            <a:ext cx="4122738" cy="4114800"/>
          </a:xfrm>
          <a:noFill/>
        </p:spPr>
        <p:txBody>
          <a:bodyPr/>
          <a:lstStyle/>
          <a:p>
            <a:r>
              <a:rPr lang="en-US" sz="2800"/>
              <a:t>Jazz styles ranged from the combination of blues and ragtime by pianist </a:t>
            </a:r>
            <a:r>
              <a:rPr lang="en-US" sz="2800">
                <a:hlinkClick r:id="rId2"/>
              </a:rPr>
              <a:t>Jelly Role Morton</a:t>
            </a:r>
            <a:r>
              <a:rPr lang="en-US" sz="2800"/>
              <a:t> to the instrumentation of bandleader </a:t>
            </a:r>
            <a:r>
              <a:rPr lang="en-US" sz="2800">
                <a:hlinkClick r:id="rId3"/>
              </a:rPr>
              <a:t>Louis Armstrong </a:t>
            </a:r>
            <a:r>
              <a:rPr lang="en-US" sz="2800"/>
              <a:t>and the orchestration of composer Duke Ellington.</a:t>
            </a:r>
          </a:p>
        </p:txBody>
      </p:sp>
      <p:pic>
        <p:nvPicPr>
          <p:cNvPr id="249862" name="Picture 6" descr="Duke Ellington"/>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76800" y="1981200"/>
            <a:ext cx="3656013" cy="3656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9863" name="Text Box 7"/>
          <p:cNvSpPr txBox="1">
            <a:spLocks noChangeArrowheads="1"/>
          </p:cNvSpPr>
          <p:nvPr/>
        </p:nvSpPr>
        <p:spPr bwMode="auto">
          <a:xfrm>
            <a:off x="4800600" y="5638800"/>
            <a:ext cx="40386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New York, New York. </a:t>
            </a:r>
            <a:r>
              <a:rPr lang="en-US" sz="1000" b="1">
                <a:solidFill>
                  <a:schemeClr val="tx2"/>
                </a:solidFill>
              </a:rPr>
              <a:t>Duke</a:t>
            </a:r>
            <a:r>
              <a:rPr lang="en-US" sz="1000">
                <a:solidFill>
                  <a:schemeClr val="tx2"/>
                </a:solidFill>
              </a:rPr>
              <a:t> </a:t>
            </a:r>
            <a:r>
              <a:rPr lang="en-US" sz="1000" b="1">
                <a:solidFill>
                  <a:schemeClr val="tx2"/>
                </a:solidFill>
              </a:rPr>
              <a:t>Ellington</a:t>
            </a:r>
            <a:r>
              <a:rPr lang="en-US" sz="1000">
                <a:solidFill>
                  <a:schemeClr val="tx2"/>
                </a:solidFill>
              </a:rPr>
              <a:t>'s trumpet section </a:t>
            </a:r>
          </a:p>
          <a:p>
            <a:pPr eaLnBrk="0" hangingPunct="0">
              <a:spcBef>
                <a:spcPct val="50000"/>
              </a:spcBef>
            </a:pPr>
            <a:r>
              <a:rPr lang="en-US" sz="1000">
                <a:solidFill>
                  <a:schemeClr val="tx2"/>
                </a:solidFill>
              </a:rPr>
              <a:t>Library of Congress, Prints &amp; Photographs Division, FSA/OWI Collection, [reproduction number, e.g., LC-USF34-9058-C]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a:t>Harlem Renaissance</a:t>
            </a:r>
          </a:p>
        </p:txBody>
      </p:sp>
      <p:sp>
        <p:nvSpPr>
          <p:cNvPr id="252931" name="Rectangle 3"/>
          <p:cNvSpPr>
            <a:spLocks noGrp="1" noChangeArrowheads="1"/>
          </p:cNvSpPr>
          <p:nvPr>
            <p:ph type="body" idx="1"/>
          </p:nvPr>
        </p:nvSpPr>
        <p:spPr>
          <a:xfrm>
            <a:off x="949325" y="1752600"/>
            <a:ext cx="7661275" cy="4114800"/>
          </a:xfrm>
        </p:spPr>
        <p:txBody>
          <a:bodyPr/>
          <a:lstStyle/>
          <a:p>
            <a:r>
              <a:rPr lang="en-US" sz="2800"/>
              <a:t>The Harlem Renaissance pushed open the door for many African American authors to mainstream white periodicals and publishing houses.</a:t>
            </a:r>
            <a:r>
              <a:rPr lang="en-US"/>
              <a:t> </a:t>
            </a:r>
          </a:p>
          <a:p>
            <a:r>
              <a:rPr lang="en-US" sz="2800"/>
              <a:t>Harlem’s cabarets attracted both Harlem residents and white New Yorkers seeking out Harlem nightlife.</a:t>
            </a:r>
          </a:p>
          <a:p>
            <a:r>
              <a:rPr lang="en-US" sz="2800"/>
              <a:t>Harlem’s famous Cotton Club carried this to an extreme, providing African American entertainment for exclusively white  audiences.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Harlem Renaissance</a:t>
            </a:r>
          </a:p>
        </p:txBody>
      </p:sp>
      <p:sp>
        <p:nvSpPr>
          <p:cNvPr id="253955" name="Rectangle 3"/>
          <p:cNvSpPr>
            <a:spLocks noGrp="1" noChangeArrowheads="1"/>
          </p:cNvSpPr>
          <p:nvPr>
            <p:ph type="body" idx="1"/>
          </p:nvPr>
        </p:nvSpPr>
        <p:spPr>
          <a:xfrm>
            <a:off x="949325" y="1905000"/>
            <a:ext cx="7661275" cy="4114800"/>
          </a:xfrm>
        </p:spPr>
        <p:txBody>
          <a:bodyPr/>
          <a:lstStyle/>
          <a:p>
            <a:r>
              <a:rPr lang="en-US" sz="2800"/>
              <a:t>A number of factors contributed to the decline of the Harlem Renaissance in the mid-1930s.</a:t>
            </a:r>
          </a:p>
          <a:p>
            <a:r>
              <a:rPr lang="en-US" sz="2800"/>
              <a:t>During the Great Depression of the 1930s, organizations such as the NAACP and the National Urban League, which had actively promoted the Renaissance in the 1920s, shifted their focus to economic and social issues.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Harlem Renaissance</a:t>
            </a:r>
          </a:p>
        </p:txBody>
      </p:sp>
      <p:sp>
        <p:nvSpPr>
          <p:cNvPr id="254979" name="Rectangle 3"/>
          <p:cNvSpPr>
            <a:spLocks noGrp="1" noChangeArrowheads="1"/>
          </p:cNvSpPr>
          <p:nvPr>
            <p:ph type="body" idx="1"/>
          </p:nvPr>
        </p:nvSpPr>
        <p:spPr>
          <a:xfrm>
            <a:off x="914400" y="1752600"/>
            <a:ext cx="8026400" cy="4114800"/>
          </a:xfrm>
          <a:noFill/>
        </p:spPr>
        <p:txBody>
          <a:bodyPr/>
          <a:lstStyle/>
          <a:p>
            <a:r>
              <a:rPr lang="en-US" sz="2800"/>
              <a:t>Many influential African American writers and literary promoters, including Langston Hughes, James Weldon Johnson, and W.E.B. Du Bois, left New York City in the early 1930s.</a:t>
            </a:r>
          </a:p>
          <a:p>
            <a:r>
              <a:rPr lang="en-US" sz="2800"/>
              <a:t>The final blow to the Renaissance occurred when a riot broke out in Harlem in 1935. The riot was set off, in part, by the growing economic hardship brought on by the Depression and by mounting tension between the African American community and the white shop owners in Harlem.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t>Harlem Renaissance</a:t>
            </a:r>
          </a:p>
        </p:txBody>
      </p:sp>
      <p:sp>
        <p:nvSpPr>
          <p:cNvPr id="256003" name="Rectangle 3"/>
          <p:cNvSpPr>
            <a:spLocks noGrp="1" noChangeArrowheads="1"/>
          </p:cNvSpPr>
          <p:nvPr>
            <p:ph type="body" idx="1"/>
          </p:nvPr>
        </p:nvSpPr>
        <p:spPr>
          <a:xfrm>
            <a:off x="914400" y="1981200"/>
            <a:ext cx="7661275" cy="4114800"/>
          </a:xfrm>
        </p:spPr>
        <p:txBody>
          <a:bodyPr/>
          <a:lstStyle/>
          <a:p>
            <a:r>
              <a:rPr lang="en-US" sz="2800"/>
              <a:t>In spite of these problems, the Renaissance did not end overnight.</a:t>
            </a:r>
          </a:p>
          <a:p>
            <a:r>
              <a:rPr lang="en-US" sz="2800"/>
              <a:t>Almost one-third of the books published during the Renaissance appeared after 1929. </a:t>
            </a:r>
          </a:p>
          <a:p>
            <a:r>
              <a:rPr lang="en-US" sz="2800"/>
              <a:t>The Harlem Renaissance permanently altered the dynamics of African American art and literature in the United States.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Harlem Renaissance</a:t>
            </a:r>
          </a:p>
        </p:txBody>
      </p:sp>
      <p:sp>
        <p:nvSpPr>
          <p:cNvPr id="258051" name="Rectangle 3"/>
          <p:cNvSpPr>
            <a:spLocks noGrp="1" noChangeArrowheads="1"/>
          </p:cNvSpPr>
          <p:nvPr>
            <p:ph type="body" sz="half" idx="1"/>
          </p:nvPr>
        </p:nvSpPr>
        <p:spPr>
          <a:xfrm>
            <a:off x="949325" y="1600200"/>
            <a:ext cx="3754438" cy="4114800"/>
          </a:xfrm>
        </p:spPr>
        <p:txBody>
          <a:bodyPr/>
          <a:lstStyle/>
          <a:p>
            <a:r>
              <a:rPr lang="en-US" sz="2800"/>
              <a:t>The existence of the large amount of literature from the Renaissance inspired writers such as </a:t>
            </a:r>
            <a:r>
              <a:rPr lang="en-US" sz="2800">
                <a:hlinkClick r:id="rId2"/>
              </a:rPr>
              <a:t>Ralph Ellison</a:t>
            </a:r>
            <a:r>
              <a:rPr lang="en-US" sz="2800"/>
              <a:t> and </a:t>
            </a:r>
            <a:r>
              <a:rPr lang="en-US" sz="2800">
                <a:hlinkClick r:id="rId3"/>
              </a:rPr>
              <a:t>Richard Wright</a:t>
            </a:r>
            <a:r>
              <a:rPr lang="en-US" sz="2800"/>
              <a:t> to pursue literary careers in the late 1930s and 1940s. </a:t>
            </a:r>
          </a:p>
          <a:p>
            <a:endParaRPr lang="en-US" sz="2800"/>
          </a:p>
        </p:txBody>
      </p:sp>
      <p:pic>
        <p:nvPicPr>
          <p:cNvPr id="258053" name="Picture 5" descr="Richard Wright"/>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1828800"/>
            <a:ext cx="3124200" cy="3656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8054" name="Text Box 6"/>
          <p:cNvSpPr txBox="1">
            <a:spLocks noChangeArrowheads="1"/>
          </p:cNvSpPr>
          <p:nvPr/>
        </p:nvSpPr>
        <p:spPr bwMode="auto">
          <a:xfrm>
            <a:off x="4648200" y="5470525"/>
            <a:ext cx="31242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New York, New York. Portrait of </a:t>
            </a:r>
            <a:r>
              <a:rPr lang="en-US" sz="1000" b="1">
                <a:solidFill>
                  <a:schemeClr val="tx2"/>
                </a:solidFill>
              </a:rPr>
              <a:t>Richard</a:t>
            </a:r>
            <a:r>
              <a:rPr lang="en-US" sz="1000">
                <a:solidFill>
                  <a:schemeClr val="tx2"/>
                </a:solidFill>
              </a:rPr>
              <a:t> </a:t>
            </a:r>
            <a:r>
              <a:rPr lang="en-US" sz="1000" b="1">
                <a:solidFill>
                  <a:schemeClr val="tx2"/>
                </a:solidFill>
              </a:rPr>
              <a:t>Wright</a:t>
            </a:r>
            <a:r>
              <a:rPr lang="en-US" sz="1000">
                <a:solidFill>
                  <a:schemeClr val="tx2"/>
                </a:solidFill>
              </a:rPr>
              <a:t>, poet</a:t>
            </a:r>
            <a:r>
              <a:rPr lang="en-US" sz="1000"/>
              <a:t> </a:t>
            </a:r>
          </a:p>
          <a:p>
            <a:pPr eaLnBrk="0" hangingPunct="0">
              <a:spcBef>
                <a:spcPct val="50000"/>
              </a:spcBef>
            </a:pPr>
            <a:r>
              <a:rPr lang="en-US" sz="1000">
                <a:solidFill>
                  <a:schemeClr val="tx2"/>
                </a:solidFill>
              </a:rPr>
              <a:t>Library of Congress, Prints &amp; Photographs Division, FSA/OWI Collection, [reproduction number, e.g., LC-USF34-9058-C]</a:t>
            </a:r>
            <a:r>
              <a:rPr lang="en-US" sz="10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Harlem Renaissance</a:t>
            </a:r>
          </a:p>
        </p:txBody>
      </p:sp>
      <p:sp>
        <p:nvSpPr>
          <p:cNvPr id="257027" name="Rectangle 3"/>
          <p:cNvSpPr>
            <a:spLocks noGrp="1" noChangeArrowheads="1"/>
          </p:cNvSpPr>
          <p:nvPr>
            <p:ph type="body" idx="1"/>
          </p:nvPr>
        </p:nvSpPr>
        <p:spPr>
          <a:xfrm>
            <a:off x="949325" y="1828800"/>
            <a:ext cx="7661275" cy="4114800"/>
          </a:xfrm>
        </p:spPr>
        <p:txBody>
          <a:bodyPr/>
          <a:lstStyle/>
          <a:p>
            <a:r>
              <a:rPr lang="en-US" sz="2800"/>
              <a:t>The writers that followed the Harlem Renaissance found that American publishers and the American public were more open to African American literature than they had been at the beginning of the twentieth century.</a:t>
            </a:r>
          </a:p>
          <a:p>
            <a:r>
              <a:rPr lang="en-US" sz="2800"/>
              <a:t>The outpouring of African American literature in the 1980s and 1990s by such writers as Alice Walker, </a:t>
            </a:r>
            <a:r>
              <a:rPr lang="en-US" sz="2800">
                <a:hlinkClick r:id="rId2"/>
              </a:rPr>
              <a:t>Toni Morrison,</a:t>
            </a:r>
            <a:r>
              <a:rPr lang="en-US" sz="2800"/>
              <a:t> and Spike Lee had its roots in the writing of the Harlem Renaissance.</a:t>
            </a:r>
          </a:p>
          <a:p>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t>Harlem Renaissance</a:t>
            </a:r>
          </a:p>
        </p:txBody>
      </p:sp>
      <p:sp>
        <p:nvSpPr>
          <p:cNvPr id="234500" name="Rectangle 4"/>
          <p:cNvSpPr>
            <a:spLocks noGrp="1" noChangeArrowheads="1"/>
          </p:cNvSpPr>
          <p:nvPr>
            <p:ph type="body" sz="half" idx="1"/>
          </p:nvPr>
        </p:nvSpPr>
        <p:spPr>
          <a:xfrm>
            <a:off x="914400" y="1752600"/>
            <a:ext cx="3754438" cy="4114800"/>
          </a:xfrm>
        </p:spPr>
        <p:txBody>
          <a:bodyPr/>
          <a:lstStyle/>
          <a:p>
            <a:r>
              <a:rPr lang="en-US" sz="2800"/>
              <a:t>The </a:t>
            </a:r>
            <a:r>
              <a:rPr lang="en-US" sz="2800">
                <a:hlinkClick r:id="rId2"/>
              </a:rPr>
              <a:t>Harlem Renaissance</a:t>
            </a:r>
            <a:r>
              <a:rPr lang="en-US" sz="2800"/>
              <a:t> was an African American cultural movement of the 1920s and early 1930s centered around the Harlem neighborhood of New York City.</a:t>
            </a:r>
          </a:p>
        </p:txBody>
      </p:sp>
      <p:pic>
        <p:nvPicPr>
          <p:cNvPr id="234502" name="Picture 6" descr="Harlem"/>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1981200"/>
            <a:ext cx="3644900"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4503" name="Text Box 7"/>
          <p:cNvSpPr txBox="1">
            <a:spLocks noChangeArrowheads="1"/>
          </p:cNvSpPr>
          <p:nvPr/>
        </p:nvSpPr>
        <p:spPr bwMode="auto">
          <a:xfrm>
            <a:off x="5105400" y="6080125"/>
            <a:ext cx="36576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[Grocery store, Harlem, 1940] </a:t>
            </a:r>
          </a:p>
          <a:p>
            <a:pPr eaLnBrk="0" hangingPunct="0">
              <a:spcBef>
                <a:spcPct val="50000"/>
              </a:spcBef>
            </a:pPr>
            <a:r>
              <a:rPr lang="en-US" sz="1000">
                <a:solidFill>
                  <a:schemeClr val="tx2"/>
                </a:solidFill>
              </a:rPr>
              <a:t>Library of Congress Prints and Photographs Division Washington, D.C.;</a:t>
            </a:r>
            <a:r>
              <a:rPr lang="en-US" sz="1000"/>
              <a:t> </a:t>
            </a:r>
            <a:r>
              <a:rPr lang="en-US" sz="1000">
                <a:solidFill>
                  <a:schemeClr val="tx2"/>
                </a:solidFill>
              </a:rPr>
              <a:t>LC-USZC4-4737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t>Segregation	</a:t>
            </a:r>
          </a:p>
        </p:txBody>
      </p:sp>
      <p:sp>
        <p:nvSpPr>
          <p:cNvPr id="265219" name="Rectangle 3"/>
          <p:cNvSpPr>
            <a:spLocks noGrp="1" noChangeArrowheads="1"/>
          </p:cNvSpPr>
          <p:nvPr>
            <p:ph type="body" idx="1"/>
          </p:nvPr>
        </p:nvSpPr>
        <p:spPr>
          <a:xfrm>
            <a:off x="304800" y="1752600"/>
            <a:ext cx="8848725" cy="4114800"/>
          </a:xfrm>
          <a:noFill/>
        </p:spPr>
        <p:txBody>
          <a:bodyPr/>
          <a:lstStyle/>
          <a:p>
            <a:r>
              <a:rPr lang="en-US" sz="2800"/>
              <a:t>The </a:t>
            </a:r>
            <a:r>
              <a:rPr lang="en-US" sz="2800">
                <a:hlinkClick r:id="rId2"/>
              </a:rPr>
              <a:t>civil rights movement</a:t>
            </a:r>
            <a:r>
              <a:rPr lang="en-US" sz="2800"/>
              <a:t> was a political, legal, and social struggle to gain full citizenship rights for African Americans.</a:t>
            </a:r>
          </a:p>
          <a:p>
            <a:r>
              <a:rPr lang="en-US" sz="2800"/>
              <a:t>The civil rights movement was first and foremost a challenge to segregation, the system of laws and customs separating African Americans and whites.</a:t>
            </a:r>
          </a:p>
          <a:p>
            <a:r>
              <a:rPr lang="en-US" sz="2800"/>
              <a:t>During the movement, individuals and civil rights organizations challenged segregation and discrimination with a variety of activities, including protest marches, boycotts, and refusal to abide by segregation laws.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Segregation</a:t>
            </a:r>
          </a:p>
        </p:txBody>
      </p:sp>
      <p:sp>
        <p:nvSpPr>
          <p:cNvPr id="266243" name="Rectangle 3"/>
          <p:cNvSpPr>
            <a:spLocks noGrp="1" noChangeArrowheads="1"/>
          </p:cNvSpPr>
          <p:nvPr>
            <p:ph type="body" idx="1"/>
          </p:nvPr>
        </p:nvSpPr>
        <p:spPr/>
        <p:txBody>
          <a:bodyPr/>
          <a:lstStyle/>
          <a:p>
            <a:r>
              <a:rPr lang="en-US" sz="2800"/>
              <a:t>Segregation was an attempt by many white Southerners to separate the races in every aspect of daily life.</a:t>
            </a:r>
          </a:p>
          <a:p>
            <a:r>
              <a:rPr lang="en-US" sz="2800"/>
              <a:t>Segregation was often called the </a:t>
            </a:r>
            <a:r>
              <a:rPr lang="en-US" sz="2800">
                <a:hlinkClick r:id="rId2"/>
              </a:rPr>
              <a:t>Jim Crow</a:t>
            </a:r>
            <a:r>
              <a:rPr lang="en-US" sz="2800"/>
              <a:t> system, after a minstrel show character from the 1830s who was an African American slave who embodied negative stereotypes of African Americans.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t>Segregation	</a:t>
            </a:r>
          </a:p>
        </p:txBody>
      </p:sp>
      <p:sp>
        <p:nvSpPr>
          <p:cNvPr id="267268" name="Rectangle 4"/>
          <p:cNvSpPr>
            <a:spLocks noGrp="1" noChangeArrowheads="1"/>
          </p:cNvSpPr>
          <p:nvPr>
            <p:ph type="body" sz="half" idx="1"/>
          </p:nvPr>
        </p:nvSpPr>
        <p:spPr>
          <a:xfrm>
            <a:off x="533400" y="1600200"/>
            <a:ext cx="3754438" cy="4114800"/>
          </a:xfrm>
        </p:spPr>
        <p:txBody>
          <a:bodyPr/>
          <a:lstStyle/>
          <a:p>
            <a:r>
              <a:rPr lang="en-US" sz="2800"/>
              <a:t>Segregation became common in Southern states following the end of Reconstruction in 1877. These states began to pass local and state laws that specified certain places “For Whites Only” and others for “Colored.”</a:t>
            </a:r>
          </a:p>
        </p:txBody>
      </p:sp>
      <p:pic>
        <p:nvPicPr>
          <p:cNvPr id="267270" name="Picture 6" descr="Water Fountai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524000"/>
            <a:ext cx="4387850" cy="4387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7271" name="Text Box 7"/>
          <p:cNvSpPr txBox="1">
            <a:spLocks noChangeArrowheads="1"/>
          </p:cNvSpPr>
          <p:nvPr/>
        </p:nvSpPr>
        <p:spPr bwMode="auto">
          <a:xfrm>
            <a:off x="4343400" y="5943600"/>
            <a:ext cx="3962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Drinking fountain on county courthouse lawn, Halifax, North Carolina; </a:t>
            </a:r>
          </a:p>
          <a:p>
            <a:pPr eaLnBrk="0" hangingPunct="0">
              <a:spcBef>
                <a:spcPct val="50000"/>
              </a:spcBef>
            </a:pPr>
            <a:r>
              <a:rPr lang="en-US" sz="1000">
                <a:solidFill>
                  <a:schemeClr val="tx2"/>
                </a:solidFill>
              </a:rPr>
              <a:t>Library of Congress, Prints &amp; Photographs Division, FSA/OWI Collection, [reproduction number, e.g., LC-USF34-9058-C]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t>Segregation</a:t>
            </a:r>
          </a:p>
        </p:txBody>
      </p:sp>
      <p:sp>
        <p:nvSpPr>
          <p:cNvPr id="269315" name="Rectangle 3"/>
          <p:cNvSpPr>
            <a:spLocks noGrp="1" noChangeArrowheads="1"/>
          </p:cNvSpPr>
          <p:nvPr>
            <p:ph type="body" sz="half" idx="1"/>
          </p:nvPr>
        </p:nvSpPr>
        <p:spPr>
          <a:xfrm>
            <a:off x="304800" y="1752600"/>
            <a:ext cx="4854575" cy="4114800"/>
          </a:xfrm>
          <a:noFill/>
        </p:spPr>
        <p:txBody>
          <a:bodyPr/>
          <a:lstStyle/>
          <a:p>
            <a:r>
              <a:rPr lang="en-US" sz="2800"/>
              <a:t>African Americans had separate schools, transportation, restaurants, and parks, many of which were poorly funded and inferior to those of whites.</a:t>
            </a:r>
          </a:p>
          <a:p>
            <a:r>
              <a:rPr lang="en-US" sz="2800"/>
              <a:t>Over the next 75 years, Jim Crow signs to separate the races went up in every possible place.</a:t>
            </a:r>
          </a:p>
        </p:txBody>
      </p:sp>
      <p:pic>
        <p:nvPicPr>
          <p:cNvPr id="269317" name="Picture 5" descr="Segregatio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1752600"/>
            <a:ext cx="3656013" cy="3656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9320" name="Text Box 8"/>
          <p:cNvSpPr txBox="1">
            <a:spLocks noChangeArrowheads="1"/>
          </p:cNvSpPr>
          <p:nvPr/>
        </p:nvSpPr>
        <p:spPr bwMode="auto">
          <a:xfrm>
            <a:off x="5181600" y="5410200"/>
            <a:ext cx="35052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Negro going in colored entrance of movie house on Saturday afternoon, Belzoni, Mississippi Delta, Mississippi </a:t>
            </a:r>
          </a:p>
          <a:p>
            <a:pPr eaLnBrk="0" hangingPunct="0">
              <a:spcBef>
                <a:spcPct val="50000"/>
              </a:spcBef>
            </a:pPr>
            <a:r>
              <a:rPr lang="en-US" sz="1000">
                <a:solidFill>
                  <a:schemeClr val="tx2"/>
                </a:solidFill>
              </a:rPr>
              <a:t>Library of Congress, Prints &amp; Photographs Division, FSA/OWI Collection, [reproduction number, e.g., LC-USF34-9058-C]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Segregation</a:t>
            </a:r>
          </a:p>
        </p:txBody>
      </p:sp>
      <p:sp>
        <p:nvSpPr>
          <p:cNvPr id="270339" name="Rectangle 3"/>
          <p:cNvSpPr>
            <a:spLocks noGrp="1" noChangeArrowheads="1"/>
          </p:cNvSpPr>
          <p:nvPr>
            <p:ph type="body" idx="1"/>
          </p:nvPr>
        </p:nvSpPr>
        <p:spPr/>
        <p:txBody>
          <a:bodyPr/>
          <a:lstStyle/>
          <a:p>
            <a:r>
              <a:rPr lang="en-US" sz="2800"/>
              <a:t>The system of segregation also included the denial of voting rights, known as disenfranchisement.</a:t>
            </a:r>
          </a:p>
          <a:p>
            <a:r>
              <a:rPr lang="en-US" sz="2800"/>
              <a:t>Between 1890 and 1910, all Southern states passed laws imposing requirements for voting. These were used to prevent African Americans from voting, in spite of the Fifteenth Amendment to the Constitution of the United States, which had been designed to protect African American voting rights.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Segregation</a:t>
            </a:r>
          </a:p>
        </p:txBody>
      </p:sp>
      <p:sp>
        <p:nvSpPr>
          <p:cNvPr id="271363" name="Rectangle 3"/>
          <p:cNvSpPr>
            <a:spLocks noGrp="1" noChangeArrowheads="1"/>
          </p:cNvSpPr>
          <p:nvPr>
            <p:ph type="body" idx="1"/>
          </p:nvPr>
        </p:nvSpPr>
        <p:spPr/>
        <p:txBody>
          <a:bodyPr/>
          <a:lstStyle/>
          <a:p>
            <a:r>
              <a:rPr lang="en-US" sz="2800"/>
              <a:t>The voting requirements included the ability to read and write, which disqualified many African Americans who had not had access to education; property ownership, which excluded most African Americans, and paying a poll tax, which prevented most Southern African Americans from voting because they could not afford 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Segregation</a:t>
            </a:r>
          </a:p>
        </p:txBody>
      </p:sp>
      <p:sp>
        <p:nvSpPr>
          <p:cNvPr id="272387" name="Rectangle 3"/>
          <p:cNvSpPr>
            <a:spLocks noGrp="1" noChangeArrowheads="1"/>
          </p:cNvSpPr>
          <p:nvPr>
            <p:ph type="body" idx="1"/>
          </p:nvPr>
        </p:nvSpPr>
        <p:spPr>
          <a:xfrm>
            <a:off x="949325" y="1676400"/>
            <a:ext cx="7661275" cy="4114800"/>
          </a:xfrm>
        </p:spPr>
        <p:txBody>
          <a:bodyPr/>
          <a:lstStyle/>
          <a:p>
            <a:r>
              <a:rPr lang="en-US" sz="2800"/>
              <a:t>Conditions for African Americans</a:t>
            </a:r>
            <a:r>
              <a:rPr lang="en-US"/>
              <a:t> </a:t>
            </a:r>
            <a:r>
              <a:rPr lang="en-US" sz="2800"/>
              <a:t>in the Northern states were somewhat better, though up to 1910 only ten percent of African Americans lived in the North.</a:t>
            </a:r>
          </a:p>
          <a:p>
            <a:r>
              <a:rPr lang="en-US" sz="2800"/>
              <a:t>Segregated facilities were not as common in the North, but African Americans were usually denied entrance to the best hotels and restaurants.</a:t>
            </a:r>
          </a:p>
          <a:p>
            <a:r>
              <a:rPr lang="en-US" sz="2800"/>
              <a:t>African Americans were usually free to vote in the North.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t>Segregation</a:t>
            </a:r>
          </a:p>
        </p:txBody>
      </p:sp>
      <p:sp>
        <p:nvSpPr>
          <p:cNvPr id="273411" name="Rectangle 3"/>
          <p:cNvSpPr>
            <a:spLocks noGrp="1" noChangeArrowheads="1"/>
          </p:cNvSpPr>
          <p:nvPr>
            <p:ph type="body" idx="1"/>
          </p:nvPr>
        </p:nvSpPr>
        <p:spPr/>
        <p:txBody>
          <a:bodyPr/>
          <a:lstStyle/>
          <a:p>
            <a:r>
              <a:rPr lang="en-US" sz="2800"/>
              <a:t>Perhaps the most difficult part of Northern life was the economic discrimination against African Americans. They had to compete with large numbers of recent European immigrants for job opportunities, and they almost always lost because of their race.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Segregation</a:t>
            </a:r>
          </a:p>
        </p:txBody>
      </p:sp>
      <p:sp>
        <p:nvSpPr>
          <p:cNvPr id="274435" name="Rectangle 3"/>
          <p:cNvSpPr>
            <a:spLocks noGrp="1" noChangeArrowheads="1"/>
          </p:cNvSpPr>
          <p:nvPr>
            <p:ph type="body" idx="1"/>
          </p:nvPr>
        </p:nvSpPr>
        <p:spPr/>
        <p:txBody>
          <a:bodyPr/>
          <a:lstStyle/>
          <a:p>
            <a:r>
              <a:rPr lang="en-US" sz="2800"/>
              <a:t>In the late 1800s, African Americans sued to stop separate seating in railroad cars, states’ disfranchisement of voters, and denial of access to schools and restaurants.</a:t>
            </a:r>
          </a:p>
          <a:p>
            <a:r>
              <a:rPr lang="en-US" sz="2800"/>
              <a:t>One of the cases against segregated rail travel was </a:t>
            </a:r>
            <a:r>
              <a:rPr lang="en-US" sz="2800" i="1">
                <a:hlinkClick r:id="rId2"/>
              </a:rPr>
              <a:t>Plessy </a:t>
            </a:r>
            <a:r>
              <a:rPr lang="en-US" sz="2800">
                <a:hlinkClick r:id="rId2"/>
              </a:rPr>
              <a:t>v. </a:t>
            </a:r>
            <a:r>
              <a:rPr lang="en-US" sz="2800" i="1">
                <a:hlinkClick r:id="rId2"/>
              </a:rPr>
              <a:t>Ferguson </a:t>
            </a:r>
            <a:r>
              <a:rPr lang="en-US" sz="2800"/>
              <a:t>(1896), in which the Supreme Court of the United States ruled that “separate but equal” accommodations were constitutional.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Segregation</a:t>
            </a:r>
          </a:p>
        </p:txBody>
      </p:sp>
      <p:sp>
        <p:nvSpPr>
          <p:cNvPr id="275459" name="Rectangle 3"/>
          <p:cNvSpPr>
            <a:spLocks noGrp="1" noChangeArrowheads="1"/>
          </p:cNvSpPr>
          <p:nvPr>
            <p:ph type="body" idx="1"/>
          </p:nvPr>
        </p:nvSpPr>
        <p:spPr>
          <a:xfrm>
            <a:off x="990600" y="1981200"/>
            <a:ext cx="7659688" cy="4114800"/>
          </a:xfrm>
          <a:noFill/>
        </p:spPr>
        <p:txBody>
          <a:bodyPr/>
          <a:lstStyle/>
          <a:p>
            <a:r>
              <a:rPr lang="en-US" sz="2800"/>
              <a:t>In order to protest segregation, African Americans created national organizations. </a:t>
            </a:r>
          </a:p>
          <a:p>
            <a:r>
              <a:rPr lang="en-US" sz="2800"/>
              <a:t>The National Afro-American League was formed in 1890; W.E.B. Du Bois helped create the Niagara Movement in 1905 and the </a:t>
            </a:r>
            <a:r>
              <a:rPr lang="en-US" sz="2800">
                <a:hlinkClick r:id="rId2"/>
              </a:rPr>
              <a:t>National Association for the Advancement of Colored People </a:t>
            </a:r>
            <a:r>
              <a:rPr lang="en-US" sz="2800"/>
              <a:t>(NAACP) in 1909.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t>Harlem Renaissance</a:t>
            </a:r>
          </a:p>
        </p:txBody>
      </p:sp>
      <p:sp>
        <p:nvSpPr>
          <p:cNvPr id="236547" name="Rectangle 3"/>
          <p:cNvSpPr>
            <a:spLocks noGrp="1" noChangeArrowheads="1"/>
          </p:cNvSpPr>
          <p:nvPr>
            <p:ph type="body" idx="1"/>
          </p:nvPr>
        </p:nvSpPr>
        <p:spPr>
          <a:xfrm>
            <a:off x="609600" y="1752600"/>
            <a:ext cx="8574088" cy="4114800"/>
          </a:xfrm>
          <a:noFill/>
        </p:spPr>
        <p:txBody>
          <a:bodyPr/>
          <a:lstStyle/>
          <a:p>
            <a:r>
              <a:rPr lang="en-US" sz="2800"/>
              <a:t>The Harlem Renaissance marked the first time that mainstream publishers and critics took African American literature seriously and African American arts attracted significant attention from the nation at large.</a:t>
            </a:r>
          </a:p>
          <a:p>
            <a:r>
              <a:rPr lang="en-US" sz="2800"/>
              <a:t>Instead of more direct political means, African American artists and writers used culture to work for the goals of civil rights and equality.</a:t>
            </a:r>
          </a:p>
          <a:p>
            <a:r>
              <a:rPr lang="en-US" sz="2800"/>
              <a:t>African American writers intended to express themselves freely, no matter what the public thought.</a:t>
            </a:r>
          </a:p>
          <a:p>
            <a:endParaRPr 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a:t>Segregation</a:t>
            </a:r>
          </a:p>
        </p:txBody>
      </p:sp>
      <p:sp>
        <p:nvSpPr>
          <p:cNvPr id="346115" name="Rectangle 3"/>
          <p:cNvSpPr>
            <a:spLocks noGrp="1" noChangeArrowheads="1"/>
          </p:cNvSpPr>
          <p:nvPr>
            <p:ph type="body" idx="1"/>
          </p:nvPr>
        </p:nvSpPr>
        <p:spPr/>
        <p:txBody>
          <a:bodyPr/>
          <a:lstStyle/>
          <a:p>
            <a:r>
              <a:rPr lang="en-US" sz="2800"/>
              <a:t>In 1910, the </a:t>
            </a:r>
            <a:r>
              <a:rPr lang="en-US" sz="2800">
                <a:hlinkClick r:id="rId2"/>
              </a:rPr>
              <a:t>National Urban League</a:t>
            </a:r>
            <a:r>
              <a:rPr lang="en-US" sz="2800"/>
              <a:t> was created to help African Americans make the transition to urban, industrial life.</a:t>
            </a:r>
          </a:p>
          <a:p>
            <a:r>
              <a:rPr lang="en-US" sz="2800"/>
              <a:t>In 1942, the </a:t>
            </a:r>
            <a:r>
              <a:rPr lang="en-US" sz="2800">
                <a:hlinkClick r:id="rId3"/>
              </a:rPr>
              <a:t>Congress of Racial Equality </a:t>
            </a:r>
            <a:r>
              <a:rPr lang="en-US" sz="2800"/>
              <a:t>(CORE) was founded to challenge segregation in public accommodations in the North.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Segregation</a:t>
            </a:r>
          </a:p>
        </p:txBody>
      </p:sp>
      <p:sp>
        <p:nvSpPr>
          <p:cNvPr id="276489" name="Rectangle 9"/>
          <p:cNvSpPr>
            <a:spLocks noGrp="1" noChangeArrowheads="1"/>
          </p:cNvSpPr>
          <p:nvPr>
            <p:ph type="body" sz="half" idx="1"/>
          </p:nvPr>
        </p:nvSpPr>
        <p:spPr>
          <a:xfrm>
            <a:off x="588963" y="1676400"/>
            <a:ext cx="3754437" cy="4114800"/>
          </a:xfrm>
        </p:spPr>
        <p:txBody>
          <a:bodyPr/>
          <a:lstStyle/>
          <a:p>
            <a:r>
              <a:rPr lang="en-US" sz="2800"/>
              <a:t>The NAACP became one of the most important African American organizations of the twentieth century. It relied mainly on legal strategies that challenged segregation and discrimination in the courts.</a:t>
            </a:r>
          </a:p>
        </p:txBody>
      </p:sp>
      <p:pic>
        <p:nvPicPr>
          <p:cNvPr id="276491" name="Picture 11" descr="NAAC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981200"/>
            <a:ext cx="4543425" cy="3665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492" name="Text Box 12"/>
          <p:cNvSpPr txBox="1">
            <a:spLocks noChangeArrowheads="1"/>
          </p:cNvSpPr>
          <p:nvPr/>
        </p:nvSpPr>
        <p:spPr bwMode="auto">
          <a:xfrm>
            <a:off x="4343400" y="5562600"/>
            <a:ext cx="44958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20th Annual session of the N.A.A.C.P., 6-26-29, Cleveland, Ohio</a:t>
            </a:r>
            <a:r>
              <a:rPr lang="en-US"/>
              <a:t> </a:t>
            </a:r>
          </a:p>
          <a:p>
            <a:pPr eaLnBrk="0" hangingPunct="0">
              <a:spcBef>
                <a:spcPct val="50000"/>
              </a:spcBef>
            </a:pPr>
            <a:r>
              <a:rPr lang="en-US" sz="1000">
                <a:solidFill>
                  <a:schemeClr val="tx2"/>
                </a:solidFill>
              </a:rPr>
              <a:t>Library of Congress Prints and Photographs Division Washington, D.C.;</a:t>
            </a:r>
            <a:r>
              <a:rPr lang="en-US" sz="1000"/>
              <a:t> </a:t>
            </a:r>
            <a:r>
              <a:rPr lang="en-US" sz="1000">
                <a:solidFill>
                  <a:schemeClr val="tx2"/>
                </a:solidFill>
              </a:rPr>
              <a:t>LC-USZ62-111535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Segregation</a:t>
            </a:r>
          </a:p>
        </p:txBody>
      </p:sp>
      <p:sp>
        <p:nvSpPr>
          <p:cNvPr id="280579" name="Rectangle 3"/>
          <p:cNvSpPr>
            <a:spLocks noGrp="1" noChangeArrowheads="1"/>
          </p:cNvSpPr>
          <p:nvPr>
            <p:ph type="body" sz="half" idx="1"/>
          </p:nvPr>
        </p:nvSpPr>
        <p:spPr>
          <a:xfrm>
            <a:off x="609600" y="1676400"/>
            <a:ext cx="4030663" cy="4114800"/>
          </a:xfrm>
          <a:noFill/>
        </p:spPr>
        <p:txBody>
          <a:bodyPr/>
          <a:lstStyle/>
          <a:p>
            <a:r>
              <a:rPr lang="en-US" sz="2800"/>
              <a:t>Historian and sociologist </a:t>
            </a:r>
            <a:r>
              <a:rPr lang="en-US" sz="2800">
                <a:hlinkClick r:id="rId2"/>
              </a:rPr>
              <a:t>W.E.B. Du Bois</a:t>
            </a:r>
            <a:r>
              <a:rPr lang="en-US" sz="2800"/>
              <a:t> was a founder and leader of the NAACP. Starting in 1910, he made powerful arguments protesting segregation as editor of the NAACP magazine </a:t>
            </a:r>
            <a:r>
              <a:rPr lang="en-US" sz="2800" i="1"/>
              <a:t>The Crisis</a:t>
            </a:r>
            <a:r>
              <a:rPr lang="en-US" sz="2800"/>
              <a:t>.</a:t>
            </a:r>
          </a:p>
        </p:txBody>
      </p:sp>
      <p:pic>
        <p:nvPicPr>
          <p:cNvPr id="280581" name="Picture 5" descr="W"/>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2133600"/>
            <a:ext cx="3656013" cy="3656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0582" name="Text Box 6"/>
          <p:cNvSpPr txBox="1">
            <a:spLocks noChangeArrowheads="1"/>
          </p:cNvSpPr>
          <p:nvPr/>
        </p:nvSpPr>
        <p:spPr bwMode="auto">
          <a:xfrm>
            <a:off x="5029200" y="5791200"/>
            <a:ext cx="37338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[Portrait of Dr. </a:t>
            </a:r>
            <a:r>
              <a:rPr lang="en-US" sz="1000" b="1">
                <a:solidFill>
                  <a:schemeClr val="tx2"/>
                </a:solidFill>
              </a:rPr>
              <a:t>W</a:t>
            </a:r>
            <a:r>
              <a:rPr lang="en-US" sz="1000">
                <a:solidFill>
                  <a:schemeClr val="tx2"/>
                </a:solidFill>
              </a:rPr>
              <a:t>.</a:t>
            </a:r>
            <a:r>
              <a:rPr lang="en-US" sz="1000" b="1">
                <a:solidFill>
                  <a:schemeClr val="tx2"/>
                </a:solidFill>
              </a:rPr>
              <a:t>E</a:t>
            </a:r>
            <a:r>
              <a:rPr lang="en-US" sz="1000">
                <a:solidFill>
                  <a:schemeClr val="tx2"/>
                </a:solidFill>
              </a:rPr>
              <a:t>.</a:t>
            </a:r>
            <a:r>
              <a:rPr lang="en-US" sz="1000" b="1">
                <a:solidFill>
                  <a:schemeClr val="tx2"/>
                </a:solidFill>
              </a:rPr>
              <a:t>B</a:t>
            </a:r>
            <a:r>
              <a:rPr lang="en-US" sz="1000">
                <a:solidFill>
                  <a:schemeClr val="tx2"/>
                </a:solidFill>
              </a:rPr>
              <a:t>. </a:t>
            </a:r>
            <a:r>
              <a:rPr lang="en-US" sz="1000" b="1">
                <a:solidFill>
                  <a:schemeClr val="tx2"/>
                </a:solidFill>
              </a:rPr>
              <a:t>Du</a:t>
            </a:r>
            <a:r>
              <a:rPr lang="en-US" sz="1000">
                <a:solidFill>
                  <a:schemeClr val="tx2"/>
                </a:solidFill>
              </a:rPr>
              <a:t> </a:t>
            </a:r>
            <a:r>
              <a:rPr lang="en-US" sz="1000" b="1">
                <a:solidFill>
                  <a:schemeClr val="tx2"/>
                </a:solidFill>
              </a:rPr>
              <a:t>Bois</a:t>
            </a:r>
            <a:r>
              <a:rPr lang="en-US" sz="1000">
                <a:solidFill>
                  <a:schemeClr val="tx2"/>
                </a:solidFill>
              </a:rPr>
              <a:t>] </a:t>
            </a:r>
          </a:p>
          <a:p>
            <a:pPr eaLnBrk="0" hangingPunct="0">
              <a:spcBef>
                <a:spcPct val="50000"/>
              </a:spcBef>
            </a:pPr>
            <a:r>
              <a:rPr lang="en-US" sz="1000">
                <a:solidFill>
                  <a:schemeClr val="tx2"/>
                </a:solidFill>
              </a:rPr>
              <a:t>Library of Congress, Prints &amp; Photographs Division, Carl Van Vechten Collection, [reproduction number, e.g., LC-USZ62-54231]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School Desegregation</a:t>
            </a:r>
          </a:p>
        </p:txBody>
      </p:sp>
      <p:sp>
        <p:nvSpPr>
          <p:cNvPr id="284675" name="Rectangle 3"/>
          <p:cNvSpPr>
            <a:spLocks noGrp="1" noChangeArrowheads="1"/>
          </p:cNvSpPr>
          <p:nvPr>
            <p:ph type="body" sz="half" idx="1"/>
          </p:nvPr>
        </p:nvSpPr>
        <p:spPr>
          <a:xfrm>
            <a:off x="609600" y="1828800"/>
            <a:ext cx="4214813" cy="4114800"/>
          </a:xfrm>
          <a:noFill/>
        </p:spPr>
        <p:txBody>
          <a:bodyPr/>
          <a:lstStyle/>
          <a:p>
            <a:r>
              <a:rPr lang="en-US" sz="2800"/>
              <a:t>After World War II, the NAACP’s campaign for civil rights continued to proceed.</a:t>
            </a:r>
          </a:p>
          <a:p>
            <a:r>
              <a:rPr lang="en-US" sz="2800"/>
              <a:t>Led by Thurgood Marshall, the </a:t>
            </a:r>
            <a:r>
              <a:rPr lang="en-US" sz="2800">
                <a:hlinkClick r:id="rId2"/>
              </a:rPr>
              <a:t>NAACP Legal Defense Fund </a:t>
            </a:r>
            <a:r>
              <a:rPr lang="en-US" sz="2800"/>
              <a:t>challenged and overturned many forms of discrimination.</a:t>
            </a:r>
          </a:p>
        </p:txBody>
      </p:sp>
      <p:pic>
        <p:nvPicPr>
          <p:cNvPr id="284679" name="Picture 7" descr="justice_marshall"/>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981200"/>
            <a:ext cx="3071813" cy="4389438"/>
          </a:xfr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4680" name="Text Box 8"/>
          <p:cNvSpPr txBox="1">
            <a:spLocks noChangeArrowheads="1"/>
          </p:cNvSpPr>
          <p:nvPr/>
        </p:nvSpPr>
        <p:spPr bwMode="auto">
          <a:xfrm>
            <a:off x="5181600" y="6384925"/>
            <a:ext cx="304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Thurgood Marshall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School Desegregation</a:t>
            </a:r>
          </a:p>
        </p:txBody>
      </p:sp>
      <p:sp>
        <p:nvSpPr>
          <p:cNvPr id="289795" name="Rectangle 3"/>
          <p:cNvSpPr>
            <a:spLocks noGrp="1" noChangeArrowheads="1"/>
          </p:cNvSpPr>
          <p:nvPr>
            <p:ph type="body" idx="1"/>
          </p:nvPr>
        </p:nvSpPr>
        <p:spPr/>
        <p:txBody>
          <a:bodyPr/>
          <a:lstStyle/>
          <a:p>
            <a:r>
              <a:rPr lang="en-US" sz="2800"/>
              <a:t>The main focus of the NAACP turned to equal educational opportunities.</a:t>
            </a:r>
          </a:p>
          <a:p>
            <a:r>
              <a:rPr lang="en-US" sz="2800"/>
              <a:t>Marshall and the Defense Fund worked with Southern plaintiffs to challenge the </a:t>
            </a:r>
            <a:r>
              <a:rPr lang="en-US" sz="2800" i="1"/>
              <a:t>Plessy </a:t>
            </a:r>
            <a:r>
              <a:rPr lang="en-US" sz="2800"/>
              <a:t>decision, arguing that separate was inherently unequal.</a:t>
            </a:r>
          </a:p>
          <a:p>
            <a:r>
              <a:rPr lang="en-US" sz="2800"/>
              <a:t>The Supreme Court of the United States heard arguments on five cases that challenged elementary and secondary school segregation.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School Desegregation</a:t>
            </a:r>
          </a:p>
        </p:txBody>
      </p:sp>
      <p:sp>
        <p:nvSpPr>
          <p:cNvPr id="290819" name="Rectangle 3"/>
          <p:cNvSpPr>
            <a:spLocks noGrp="1" noChangeArrowheads="1"/>
          </p:cNvSpPr>
          <p:nvPr>
            <p:ph type="body" sz="half" idx="1"/>
          </p:nvPr>
        </p:nvSpPr>
        <p:spPr>
          <a:xfrm>
            <a:off x="457200" y="1600200"/>
            <a:ext cx="4945063" cy="4114800"/>
          </a:xfrm>
          <a:noFill/>
        </p:spPr>
        <p:txBody>
          <a:bodyPr/>
          <a:lstStyle/>
          <a:p>
            <a:r>
              <a:rPr lang="en-US" sz="2800"/>
              <a:t>In May 1954, the Court issued its landmark ruling in </a:t>
            </a:r>
            <a:r>
              <a:rPr lang="en-US" sz="2800" i="1">
                <a:hlinkClick r:id="rId2"/>
              </a:rPr>
              <a:t>Brown </a:t>
            </a:r>
            <a:r>
              <a:rPr lang="en-US" sz="2800">
                <a:hlinkClick r:id="rId2"/>
              </a:rPr>
              <a:t>v. </a:t>
            </a:r>
            <a:r>
              <a:rPr lang="en-US" sz="2800" i="1">
                <a:hlinkClick r:id="rId2"/>
              </a:rPr>
              <a:t>Board of Education of Topeka, </a:t>
            </a:r>
            <a:r>
              <a:rPr lang="en-US" sz="2800"/>
              <a:t>stating racially segregated education was unconstitutional and overturning the </a:t>
            </a:r>
            <a:r>
              <a:rPr lang="en-US" sz="2800" i="1"/>
              <a:t>Plessy </a:t>
            </a:r>
            <a:r>
              <a:rPr lang="en-US" sz="2800"/>
              <a:t>decision.</a:t>
            </a:r>
          </a:p>
          <a:p>
            <a:r>
              <a:rPr lang="en-US" sz="2800"/>
              <a:t>White Southerners were shocked by the </a:t>
            </a:r>
            <a:r>
              <a:rPr lang="en-US" sz="2800" i="1"/>
              <a:t>Brown </a:t>
            </a:r>
            <a:r>
              <a:rPr lang="en-US" sz="2800"/>
              <a:t>decision.</a:t>
            </a:r>
          </a:p>
          <a:p>
            <a:endParaRPr lang="en-US" sz="2400"/>
          </a:p>
        </p:txBody>
      </p:sp>
      <p:pic>
        <p:nvPicPr>
          <p:cNvPr id="290824" name="Picture 8" descr="Desegregate schools poste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752600"/>
            <a:ext cx="3382963" cy="3384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0825" name="Text Box 9"/>
          <p:cNvSpPr txBox="1">
            <a:spLocks noChangeArrowheads="1"/>
          </p:cNvSpPr>
          <p:nvPr/>
        </p:nvSpPr>
        <p:spPr bwMode="auto">
          <a:xfrm>
            <a:off x="5562600" y="51054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p>
        </p:txBody>
      </p:sp>
      <p:sp>
        <p:nvSpPr>
          <p:cNvPr id="290826" name="Text Box 10"/>
          <p:cNvSpPr txBox="1">
            <a:spLocks noChangeArrowheads="1"/>
          </p:cNvSpPr>
          <p:nvPr/>
        </p:nvSpPr>
        <p:spPr bwMode="auto">
          <a:xfrm>
            <a:off x="5486400" y="5105400"/>
            <a:ext cx="32766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Desegregate the schools! Vote Socialist Workers : Peter Camejo for president, Willie Mae Reid for vice-president. </a:t>
            </a:r>
          </a:p>
          <a:p>
            <a:pPr eaLnBrk="0" hangingPunct="0">
              <a:spcBef>
                <a:spcPct val="50000"/>
              </a:spcBef>
            </a:pPr>
            <a:r>
              <a:rPr lang="en-US" sz="1000">
                <a:solidFill>
                  <a:schemeClr val="tx2"/>
                </a:solidFill>
              </a:rPr>
              <a:t>Library of Congress Prints and Photographs Division Washington, D.C.;</a:t>
            </a:r>
            <a:r>
              <a:rPr lang="en-US" sz="1000"/>
              <a:t> </a:t>
            </a:r>
            <a:r>
              <a:rPr lang="en-US" sz="1000">
                <a:solidFill>
                  <a:schemeClr val="tx2"/>
                </a:solidFill>
              </a:rPr>
              <a:t>LC-USZ62-101452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School Desegregation</a:t>
            </a:r>
          </a:p>
        </p:txBody>
      </p:sp>
      <p:sp>
        <p:nvSpPr>
          <p:cNvPr id="291843" name="Rectangle 3"/>
          <p:cNvSpPr>
            <a:spLocks noGrp="1" noChangeArrowheads="1"/>
          </p:cNvSpPr>
          <p:nvPr>
            <p:ph type="body" idx="1"/>
          </p:nvPr>
        </p:nvSpPr>
        <p:spPr/>
        <p:txBody>
          <a:bodyPr/>
          <a:lstStyle/>
          <a:p>
            <a:r>
              <a:rPr lang="en-US" sz="2800"/>
              <a:t>By 1955, white opposition in the South had grown into massive resistance, using a strategy to persuade all whites to resist compliance with the desegregation orders. </a:t>
            </a:r>
          </a:p>
          <a:p>
            <a:r>
              <a:rPr lang="en-US" sz="2800"/>
              <a:t>Tactics included firing school employees who showed willingness to seek integration, closing public schools rather than desegregating, and boycotting all public education that was integrated.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t>School Desegregation</a:t>
            </a:r>
          </a:p>
        </p:txBody>
      </p:sp>
      <p:sp>
        <p:nvSpPr>
          <p:cNvPr id="286723" name="Rectangle 3"/>
          <p:cNvSpPr>
            <a:spLocks noGrp="1" noChangeArrowheads="1"/>
          </p:cNvSpPr>
          <p:nvPr>
            <p:ph type="body" idx="1"/>
          </p:nvPr>
        </p:nvSpPr>
        <p:spPr>
          <a:xfrm>
            <a:off x="949325" y="1676400"/>
            <a:ext cx="7661275" cy="4114800"/>
          </a:xfrm>
        </p:spPr>
        <p:txBody>
          <a:bodyPr/>
          <a:lstStyle/>
          <a:p>
            <a:r>
              <a:rPr lang="en-US" sz="2800"/>
              <a:t>Virtually no schools in the South segregated their schools in the first years following the </a:t>
            </a:r>
            <a:r>
              <a:rPr lang="en-US" sz="2800" i="1"/>
              <a:t>Brown </a:t>
            </a:r>
            <a:r>
              <a:rPr lang="en-US" sz="2800"/>
              <a:t>decision.</a:t>
            </a:r>
          </a:p>
          <a:p>
            <a:r>
              <a:rPr lang="en-US" sz="2800"/>
              <a:t>In Virginia, one county actually closed its public schools.</a:t>
            </a:r>
          </a:p>
          <a:p>
            <a:r>
              <a:rPr lang="en-US" sz="2800"/>
              <a:t>In 1957, Governor Orval Faubus defied a federal court order to admit nine African American students to Central High School in </a:t>
            </a:r>
            <a:r>
              <a:rPr lang="en-US" sz="2800">
                <a:hlinkClick r:id="rId2"/>
              </a:rPr>
              <a:t>Little Rock, Arkansas.</a:t>
            </a:r>
            <a:endParaRPr lang="en-US" sz="2800"/>
          </a:p>
          <a:p>
            <a:r>
              <a:rPr lang="en-US" sz="2800"/>
              <a:t>President Dwight Eisenhower sent federal troops to enforce desegregation.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School Desegregation</a:t>
            </a:r>
          </a:p>
        </p:txBody>
      </p:sp>
      <p:sp>
        <p:nvSpPr>
          <p:cNvPr id="295944" name="Rectangle 8"/>
          <p:cNvSpPr>
            <a:spLocks noGrp="1" noChangeArrowheads="1"/>
          </p:cNvSpPr>
          <p:nvPr>
            <p:ph type="body" idx="1"/>
          </p:nvPr>
        </p:nvSpPr>
        <p:spPr>
          <a:xfrm>
            <a:off x="838200" y="1752600"/>
            <a:ext cx="8116888" cy="4114800"/>
          </a:xfrm>
          <a:noFill/>
        </p:spPr>
        <p:txBody>
          <a:bodyPr/>
          <a:lstStyle/>
          <a:p>
            <a:r>
              <a:rPr lang="en-US" sz="2800"/>
              <a:t>The event was covered by the national media, and the fate of the nine students attempting to integrate the school gripped the nation.</a:t>
            </a:r>
          </a:p>
          <a:p>
            <a:r>
              <a:rPr lang="en-US" sz="2800"/>
              <a:t>Not all school desegregation was as dramatic as Little Rock schools gradually desegregated.</a:t>
            </a:r>
          </a:p>
          <a:p>
            <a:r>
              <a:rPr lang="en-US" sz="2800"/>
              <a:t>Often, schools were desegregated only in theory because racially segregated neighborhoods led to segregated schools.</a:t>
            </a:r>
          </a:p>
          <a:p>
            <a:r>
              <a:rPr lang="en-US" sz="2800"/>
              <a:t>To overcome the problem, some school districts began busing students to schools outside their neighborhoods in the 1970s.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a:t>School Desegregation</a:t>
            </a:r>
          </a:p>
        </p:txBody>
      </p:sp>
      <p:sp>
        <p:nvSpPr>
          <p:cNvPr id="299011" name="Rectangle 3"/>
          <p:cNvSpPr>
            <a:spLocks noGrp="1" noChangeArrowheads="1"/>
          </p:cNvSpPr>
          <p:nvPr>
            <p:ph type="body" idx="1"/>
          </p:nvPr>
        </p:nvSpPr>
        <p:spPr>
          <a:xfrm>
            <a:off x="838200" y="2057400"/>
            <a:ext cx="8116888" cy="4114800"/>
          </a:xfrm>
          <a:noFill/>
        </p:spPr>
        <p:txBody>
          <a:bodyPr/>
          <a:lstStyle/>
          <a:p>
            <a:r>
              <a:rPr lang="en-US" sz="2800"/>
              <a:t>As desegregation continued, the membership of the Ku Klux Klan (KKK) grew. </a:t>
            </a:r>
          </a:p>
          <a:p>
            <a:r>
              <a:rPr lang="en-US" sz="2800"/>
              <a:t>The KKK used violence or threats against anyone who was suspected of favoring desegregation or African American civil rights.</a:t>
            </a:r>
          </a:p>
          <a:p>
            <a:r>
              <a:rPr lang="en-US" sz="2800"/>
              <a:t>Ku Klux Klan terror, including intimidation and murder, was widespread in the South during the 1950s and 1960s, though Klan activities were not always reported in the media.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Harlem Renaissance</a:t>
            </a:r>
          </a:p>
        </p:txBody>
      </p:sp>
      <p:sp>
        <p:nvSpPr>
          <p:cNvPr id="237571" name="Rectangle 3"/>
          <p:cNvSpPr>
            <a:spLocks noGrp="1" noChangeArrowheads="1"/>
          </p:cNvSpPr>
          <p:nvPr>
            <p:ph type="body" idx="1"/>
          </p:nvPr>
        </p:nvSpPr>
        <p:spPr>
          <a:xfrm>
            <a:off x="949325" y="2057400"/>
            <a:ext cx="7661275" cy="4114800"/>
          </a:xfrm>
        </p:spPr>
        <p:txBody>
          <a:bodyPr/>
          <a:lstStyle/>
          <a:p>
            <a:r>
              <a:rPr lang="en-US" sz="2800"/>
              <a:t>Several factors laid the groundwork for the movement.</a:t>
            </a:r>
          </a:p>
          <a:p>
            <a:r>
              <a:rPr lang="en-US" sz="2800"/>
              <a:t>During a phenomenon known as the Great Migration, hundreds of thousands of African Americans moved from the economically depressed rural South to the industrial cities of the North, taking advantage of employment opportunities created by World War I.</a:t>
            </a:r>
          </a:p>
          <a:p>
            <a:pPr>
              <a:buFont typeface="Wingdings" pitchFamily="2" charset="2"/>
              <a:buNone/>
            </a:pPr>
            <a:endParaRPr lang="en-US" sz="2800"/>
          </a:p>
          <a:p>
            <a:pPr>
              <a:buFont typeface="Wingdings" pitchFamily="2" charset="2"/>
              <a:buNone/>
            </a:pPr>
            <a:endParaRPr lang="en-U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The Montgomery Bus Boycott</a:t>
            </a:r>
          </a:p>
        </p:txBody>
      </p:sp>
      <p:sp>
        <p:nvSpPr>
          <p:cNvPr id="300038" name="Rectangle 6"/>
          <p:cNvSpPr>
            <a:spLocks noGrp="1" noChangeArrowheads="1"/>
          </p:cNvSpPr>
          <p:nvPr>
            <p:ph type="body" idx="1"/>
          </p:nvPr>
        </p:nvSpPr>
        <p:spPr>
          <a:xfrm>
            <a:off x="949325" y="2133600"/>
            <a:ext cx="7661275" cy="4114800"/>
          </a:xfrm>
          <a:noFill/>
        </p:spPr>
        <p:txBody>
          <a:bodyPr/>
          <a:lstStyle/>
          <a:p>
            <a:r>
              <a:rPr lang="en-US" sz="2800"/>
              <a:t>Despite threats and violence, the civil rights movement quickly moved beyond school desegregation to challenge segregation in other areas.</a:t>
            </a:r>
          </a:p>
          <a:p>
            <a:r>
              <a:rPr lang="en-US" sz="2800"/>
              <a:t>In December 1955, </a:t>
            </a:r>
            <a:r>
              <a:rPr lang="en-US" sz="2800">
                <a:hlinkClick r:id="rId2"/>
              </a:rPr>
              <a:t>Rosa Parks,</a:t>
            </a:r>
            <a:r>
              <a:rPr lang="en-US" sz="2800"/>
              <a:t> a member of the Montgomery, Alabama, branch of the NAACP, was told to give up her seat on a city bus to a white person.</a:t>
            </a:r>
          </a:p>
        </p:txBody>
      </p:sp>
      <p:sp>
        <p:nvSpPr>
          <p:cNvPr id="300041" name="Text Box 9"/>
          <p:cNvSpPr txBox="1">
            <a:spLocks noChangeArrowheads="1"/>
          </p:cNvSpPr>
          <p:nvPr/>
        </p:nvSpPr>
        <p:spPr bwMode="auto">
          <a:xfrm>
            <a:off x="4876800" y="5181600"/>
            <a:ext cx="3962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000">
              <a:solidFill>
                <a:schemeClr val="tx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4"/>
          <p:cNvSpPr>
            <a:spLocks noGrp="1" noChangeArrowheads="1"/>
          </p:cNvSpPr>
          <p:nvPr>
            <p:ph type="title"/>
          </p:nvPr>
        </p:nvSpPr>
        <p:spPr/>
        <p:txBody>
          <a:bodyPr/>
          <a:lstStyle/>
          <a:p>
            <a:r>
              <a:rPr lang="en-US"/>
              <a:t>The Montgomery Bus Boycott</a:t>
            </a:r>
          </a:p>
        </p:txBody>
      </p:sp>
      <p:sp>
        <p:nvSpPr>
          <p:cNvPr id="303109" name="Rectangle 5"/>
          <p:cNvSpPr>
            <a:spLocks noGrp="1" noChangeArrowheads="1"/>
          </p:cNvSpPr>
          <p:nvPr>
            <p:ph type="body" sz="half" idx="1"/>
          </p:nvPr>
        </p:nvSpPr>
        <p:spPr>
          <a:xfrm>
            <a:off x="762000" y="1828800"/>
            <a:ext cx="4030663" cy="4114800"/>
          </a:xfrm>
          <a:noFill/>
        </p:spPr>
        <p:txBody>
          <a:bodyPr/>
          <a:lstStyle/>
          <a:p>
            <a:r>
              <a:rPr lang="en-US" sz="2800"/>
              <a:t>When Parks refused to move, she was arrested.</a:t>
            </a:r>
          </a:p>
          <a:p>
            <a:r>
              <a:rPr lang="en-US" sz="2800"/>
              <a:t>The local NAACP, led by Edgar D. Nixon, recognized that the arrest of Parks might rally local African Americans to protest segregated buses.</a:t>
            </a:r>
          </a:p>
        </p:txBody>
      </p:sp>
      <p:pic>
        <p:nvPicPr>
          <p:cNvPr id="303111" name="Picture 7" descr="Rosa Parks Arreste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981200"/>
            <a:ext cx="3754438" cy="299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3112" name="Rectangle 8"/>
          <p:cNvSpPr>
            <a:spLocks noChangeArrowheads="1"/>
          </p:cNvSpPr>
          <p:nvPr/>
        </p:nvSpPr>
        <p:spPr bwMode="auto">
          <a:xfrm>
            <a:off x="4876800" y="5013325"/>
            <a:ext cx="2292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sz="1000">
              <a:solidFill>
                <a:schemeClr val="tx2"/>
              </a:solidFill>
            </a:endParaRPr>
          </a:p>
        </p:txBody>
      </p:sp>
      <p:sp>
        <p:nvSpPr>
          <p:cNvPr id="303113" name="Text Box 9"/>
          <p:cNvSpPr txBox="1">
            <a:spLocks noChangeArrowheads="1"/>
          </p:cNvSpPr>
          <p:nvPr/>
        </p:nvSpPr>
        <p:spPr bwMode="auto">
          <a:xfrm>
            <a:off x="4876800" y="4953000"/>
            <a:ext cx="37338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Woman fingerprinted. Mrs. </a:t>
            </a:r>
            <a:r>
              <a:rPr lang="en-US" sz="1000" b="1">
                <a:solidFill>
                  <a:schemeClr val="tx2"/>
                </a:solidFill>
              </a:rPr>
              <a:t>Rosa</a:t>
            </a:r>
            <a:r>
              <a:rPr lang="en-US" sz="1000">
                <a:solidFill>
                  <a:schemeClr val="tx2"/>
                </a:solidFill>
              </a:rPr>
              <a:t> </a:t>
            </a:r>
            <a:r>
              <a:rPr lang="en-US" sz="1000" b="1">
                <a:solidFill>
                  <a:schemeClr val="tx2"/>
                </a:solidFill>
              </a:rPr>
              <a:t>Parks</a:t>
            </a:r>
            <a:r>
              <a:rPr lang="en-US" sz="1000">
                <a:solidFill>
                  <a:schemeClr val="tx2"/>
                </a:solidFill>
              </a:rPr>
              <a:t>, Negro seamstress, whose refusal to move to the back of a bus touched off the bus boycott in Montgomery, Ala.  </a:t>
            </a:r>
          </a:p>
          <a:p>
            <a:pPr eaLnBrk="0" hangingPunct="0">
              <a:spcBef>
                <a:spcPct val="50000"/>
              </a:spcBef>
            </a:pPr>
            <a:r>
              <a:rPr lang="en-US" sz="1000">
                <a:solidFill>
                  <a:schemeClr val="tx2"/>
                </a:solidFill>
              </a:rPr>
              <a:t>Library of Congress Prints and Photographs Division Washington, D.C.; LC-USZ62-109643</a:t>
            </a:r>
            <a:r>
              <a:rPr lang="en-US" sz="100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a:t>The Montgomery Bus Boycott</a:t>
            </a:r>
          </a:p>
        </p:txBody>
      </p:sp>
      <p:sp>
        <p:nvSpPr>
          <p:cNvPr id="306179" name="Rectangle 3"/>
          <p:cNvSpPr>
            <a:spLocks noGrp="1" noChangeArrowheads="1"/>
          </p:cNvSpPr>
          <p:nvPr>
            <p:ph type="body" idx="1"/>
          </p:nvPr>
        </p:nvSpPr>
        <p:spPr>
          <a:xfrm>
            <a:off x="949325" y="1828800"/>
            <a:ext cx="7661275" cy="4114800"/>
          </a:xfrm>
        </p:spPr>
        <p:txBody>
          <a:bodyPr/>
          <a:lstStyle/>
          <a:p>
            <a:r>
              <a:rPr lang="en-US" sz="2800"/>
              <a:t>Montgomery’s African American community had long been angry about their mistreatment on city buses where white drivers were rude and abusive.</a:t>
            </a:r>
          </a:p>
          <a:p>
            <a:r>
              <a:rPr lang="en-US" sz="2800"/>
              <a:t>The community had previously considered a boycott of the buses and overnight one was organized.</a:t>
            </a:r>
          </a:p>
          <a:p>
            <a:r>
              <a:rPr lang="en-US" sz="2800"/>
              <a:t>The bus boycott was an immediate success, with almost unanimous support from the African Americans in Montgomery.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The Montgomery Bus Boycott</a:t>
            </a:r>
          </a:p>
        </p:txBody>
      </p:sp>
      <p:sp>
        <p:nvSpPr>
          <p:cNvPr id="307203" name="Rectangle 3"/>
          <p:cNvSpPr>
            <a:spLocks noGrp="1" noChangeArrowheads="1"/>
          </p:cNvSpPr>
          <p:nvPr>
            <p:ph type="body" idx="1"/>
          </p:nvPr>
        </p:nvSpPr>
        <p:spPr>
          <a:xfrm>
            <a:off x="949325" y="1828800"/>
            <a:ext cx="7661275" cy="4114800"/>
          </a:xfrm>
        </p:spPr>
        <p:txBody>
          <a:bodyPr/>
          <a:lstStyle/>
          <a:p>
            <a:r>
              <a:rPr lang="en-US" sz="2800"/>
              <a:t>The boycott lasted for more than a year, expressing to the nation the determination of African Americans in the South to end segregation.</a:t>
            </a:r>
          </a:p>
          <a:p>
            <a:r>
              <a:rPr lang="en-US" sz="2800"/>
              <a:t>In November 1956, a federal court ordered Montgomery’s buses desegregated and the boycott ended in victory.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The Montgomery Bus Boycott</a:t>
            </a:r>
          </a:p>
        </p:txBody>
      </p:sp>
      <p:sp>
        <p:nvSpPr>
          <p:cNvPr id="308227" name="Rectangle 3"/>
          <p:cNvSpPr>
            <a:spLocks noGrp="1" noChangeArrowheads="1"/>
          </p:cNvSpPr>
          <p:nvPr>
            <p:ph type="body" idx="1"/>
          </p:nvPr>
        </p:nvSpPr>
        <p:spPr/>
        <p:txBody>
          <a:bodyPr/>
          <a:lstStyle/>
          <a:p>
            <a:r>
              <a:rPr lang="en-US" sz="2800"/>
              <a:t>A Baptist minister named </a:t>
            </a:r>
            <a:r>
              <a:rPr lang="en-US" sz="2800">
                <a:hlinkClick r:id="rId2"/>
              </a:rPr>
              <a:t>Martin Luther King, Jr.,</a:t>
            </a:r>
            <a:r>
              <a:rPr lang="en-US" sz="2800"/>
              <a:t> was president of the Montgomery Improvement Association, the organization that directed the boycott.</a:t>
            </a:r>
          </a:p>
          <a:p>
            <a:r>
              <a:rPr lang="en-US" sz="2800"/>
              <a:t>His involvement in the protest made him a national figure. Through his eloquent appeals to Christian brotherhood and American idealism he attracted people both inside and outside the South.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t>The Montgomery Bus Boycott</a:t>
            </a:r>
          </a:p>
        </p:txBody>
      </p:sp>
      <p:sp>
        <p:nvSpPr>
          <p:cNvPr id="309251" name="Rectangle 3"/>
          <p:cNvSpPr>
            <a:spLocks noGrp="1" noChangeArrowheads="1"/>
          </p:cNvSpPr>
          <p:nvPr>
            <p:ph type="body" idx="1"/>
          </p:nvPr>
        </p:nvSpPr>
        <p:spPr>
          <a:xfrm>
            <a:off x="949325" y="1524000"/>
            <a:ext cx="7661275" cy="4114800"/>
          </a:xfrm>
        </p:spPr>
        <p:txBody>
          <a:bodyPr/>
          <a:lstStyle/>
          <a:p>
            <a:r>
              <a:rPr lang="en-US" sz="2800"/>
              <a:t>King became the president of the Southern Christian Leadership Conference (SCLC) when it was founded in 1957. </a:t>
            </a:r>
          </a:p>
          <a:p>
            <a:r>
              <a:rPr lang="en-US" sz="2800"/>
              <a:t>The SCLC complemented the NAACP’s legal strategy by encouraging the use of nonviolent, direct action to protest segregation. These activities included marches, demonstrations, and boycotts.</a:t>
            </a:r>
          </a:p>
          <a:p>
            <a:r>
              <a:rPr lang="en-US" sz="2800"/>
              <a:t>The harsh white response to African Americans’ direct action eventually forced the federal government to confront the issue of racism in the South.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Sit-Ins</a:t>
            </a:r>
          </a:p>
        </p:txBody>
      </p:sp>
      <p:sp>
        <p:nvSpPr>
          <p:cNvPr id="310276" name="Rectangle 4"/>
          <p:cNvSpPr>
            <a:spLocks noGrp="1" noChangeArrowheads="1"/>
          </p:cNvSpPr>
          <p:nvPr>
            <p:ph type="body" sz="half" idx="1"/>
          </p:nvPr>
        </p:nvSpPr>
        <p:spPr>
          <a:xfrm>
            <a:off x="601663" y="1828800"/>
            <a:ext cx="4122737" cy="4114800"/>
          </a:xfrm>
          <a:noFill/>
        </p:spPr>
        <p:txBody>
          <a:bodyPr/>
          <a:lstStyle/>
          <a:p>
            <a:r>
              <a:rPr lang="en-US" sz="2800"/>
              <a:t>On February 1, 1960, four African American college students from North Carolina A&amp;T University began protesting racial segregation in restaurants by sitting at “White Only” lunch counters and waiting to be served. </a:t>
            </a:r>
          </a:p>
        </p:txBody>
      </p:sp>
      <p:pic>
        <p:nvPicPr>
          <p:cNvPr id="310278" name="Picture 6" descr="Sit I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981200"/>
            <a:ext cx="3656013" cy="3656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0279" name="Text Box 7"/>
          <p:cNvSpPr txBox="1">
            <a:spLocks noChangeArrowheads="1"/>
          </p:cNvSpPr>
          <p:nvPr/>
        </p:nvSpPr>
        <p:spPr bwMode="auto">
          <a:xfrm>
            <a:off x="5029200" y="5638800"/>
            <a:ext cx="33528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b="1">
                <a:solidFill>
                  <a:schemeClr val="tx2"/>
                </a:solidFill>
              </a:rPr>
              <a:t>Sit-ins in a Nashville store </a:t>
            </a:r>
          </a:p>
          <a:p>
            <a:pPr eaLnBrk="0" hangingPunct="0">
              <a:spcBef>
                <a:spcPct val="50000"/>
              </a:spcBef>
            </a:pPr>
            <a:r>
              <a:rPr lang="en-US" sz="1000" b="1">
                <a:solidFill>
                  <a:schemeClr val="tx2"/>
                </a:solidFill>
              </a:rPr>
              <a:t>Library of Congress Prints and Photographs Division Washington, D.C.; LC-USZ62-126236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Sit-Ins	</a:t>
            </a:r>
          </a:p>
        </p:txBody>
      </p:sp>
      <p:sp>
        <p:nvSpPr>
          <p:cNvPr id="312323" name="Rectangle 3"/>
          <p:cNvSpPr>
            <a:spLocks noGrp="1" noChangeArrowheads="1"/>
          </p:cNvSpPr>
          <p:nvPr>
            <p:ph type="body" idx="1"/>
          </p:nvPr>
        </p:nvSpPr>
        <p:spPr>
          <a:xfrm>
            <a:off x="949325" y="1828800"/>
            <a:ext cx="7661275" cy="4114800"/>
          </a:xfrm>
        </p:spPr>
        <p:txBody>
          <a:bodyPr/>
          <a:lstStyle/>
          <a:p>
            <a:r>
              <a:rPr lang="en-US" sz="2800"/>
              <a:t>This was not a new form of protest, but the response to the </a:t>
            </a:r>
            <a:r>
              <a:rPr lang="en-US" sz="2800">
                <a:hlinkClick r:id="rId2"/>
              </a:rPr>
              <a:t>sit-ins</a:t>
            </a:r>
            <a:r>
              <a:rPr lang="en-US" sz="2800"/>
              <a:t> spread throughout North Carolina, and within weeks sit-ins were taking place in cities across the South.</a:t>
            </a:r>
          </a:p>
          <a:p>
            <a:r>
              <a:rPr lang="en-US" sz="2800"/>
              <a:t>Many restaurants were desegregated in response to the sit-ins.</a:t>
            </a:r>
          </a:p>
          <a:p>
            <a:r>
              <a:rPr lang="en-US" sz="2800"/>
              <a:t>This form of protest demonstrated clearly to African Americans and whites alike that young African Americans were determined to reject segregation.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Sit-Ins	</a:t>
            </a:r>
          </a:p>
        </p:txBody>
      </p:sp>
      <p:sp>
        <p:nvSpPr>
          <p:cNvPr id="313347" name="Rectangle 3"/>
          <p:cNvSpPr>
            <a:spLocks noGrp="1" noChangeArrowheads="1"/>
          </p:cNvSpPr>
          <p:nvPr>
            <p:ph type="body" idx="1"/>
          </p:nvPr>
        </p:nvSpPr>
        <p:spPr>
          <a:xfrm>
            <a:off x="949325" y="1828800"/>
            <a:ext cx="7661275" cy="4114800"/>
          </a:xfrm>
        </p:spPr>
        <p:txBody>
          <a:bodyPr/>
          <a:lstStyle/>
          <a:p>
            <a:r>
              <a:rPr lang="en-US" sz="2800"/>
              <a:t>In April 1960, the </a:t>
            </a:r>
            <a:r>
              <a:rPr lang="en-US" sz="2800">
                <a:hlinkClick r:id="rId2"/>
              </a:rPr>
              <a:t>Student Nonviolent Coordinating Committee </a:t>
            </a:r>
            <a:r>
              <a:rPr lang="en-US" sz="2800"/>
              <a:t>(SNCC) was founded in Raleigh, North Carolina, to help organize and direct the student sit-in movement.</a:t>
            </a:r>
          </a:p>
          <a:p>
            <a:r>
              <a:rPr lang="en-US" sz="2800"/>
              <a:t>King encouraged SNCC’s creation, but the most important early advisor to the students was </a:t>
            </a:r>
            <a:r>
              <a:rPr lang="en-US" sz="2800">
                <a:hlinkClick r:id="rId3"/>
              </a:rPr>
              <a:t>Ella Baker,</a:t>
            </a:r>
            <a:r>
              <a:rPr lang="en-US" sz="2800"/>
              <a:t> who worked for both the NAACP and SCLC.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7"/>
          <p:cNvSpPr>
            <a:spLocks noGrp="1" noChangeArrowheads="1"/>
          </p:cNvSpPr>
          <p:nvPr>
            <p:ph type="title"/>
          </p:nvPr>
        </p:nvSpPr>
        <p:spPr/>
        <p:txBody>
          <a:bodyPr/>
          <a:lstStyle/>
          <a:p>
            <a:r>
              <a:rPr lang="en-US"/>
              <a:t>Sit-Ins</a:t>
            </a:r>
          </a:p>
        </p:txBody>
      </p:sp>
      <p:sp>
        <p:nvSpPr>
          <p:cNvPr id="314376" name="Rectangle 8"/>
          <p:cNvSpPr>
            <a:spLocks noGrp="1" noChangeArrowheads="1"/>
          </p:cNvSpPr>
          <p:nvPr>
            <p:ph type="body" sz="half" idx="1"/>
          </p:nvPr>
        </p:nvSpPr>
        <p:spPr>
          <a:xfrm>
            <a:off x="949325" y="1981200"/>
            <a:ext cx="5037138" cy="4114800"/>
          </a:xfrm>
          <a:noFill/>
        </p:spPr>
        <p:txBody>
          <a:bodyPr/>
          <a:lstStyle/>
          <a:p>
            <a:r>
              <a:rPr lang="en-US" sz="2800"/>
              <a:t>Baker believed that SNCC civil rights activities should be based in individual African American communities.</a:t>
            </a:r>
          </a:p>
          <a:p>
            <a:r>
              <a:rPr lang="en-US" sz="2800"/>
              <a:t>SNCC adopted Baker’s approach and focused on making changes in local communities, rather than striving for national change.</a:t>
            </a:r>
          </a:p>
        </p:txBody>
      </p:sp>
      <p:pic>
        <p:nvPicPr>
          <p:cNvPr id="314378" name="Picture 10" descr="Ell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1981200"/>
            <a:ext cx="2239963" cy="2801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4379" name="Text Box 11"/>
          <p:cNvSpPr txBox="1">
            <a:spLocks noChangeArrowheads="1"/>
          </p:cNvSpPr>
          <p:nvPr/>
        </p:nvSpPr>
        <p:spPr bwMode="auto">
          <a:xfrm>
            <a:off x="6400800" y="4800600"/>
            <a:ext cx="22098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[Ella Baker, head-and-shoulders portrait, facing slightly left] </a:t>
            </a:r>
          </a:p>
          <a:p>
            <a:pPr eaLnBrk="0" hangingPunct="0">
              <a:spcBef>
                <a:spcPct val="50000"/>
              </a:spcBef>
            </a:pPr>
            <a:r>
              <a:rPr lang="en-US" sz="1000">
                <a:solidFill>
                  <a:schemeClr val="tx2"/>
                </a:solidFill>
              </a:rPr>
              <a:t>Library of Congress Prints and Photographs Division Washington, D.C.; LC-USZ62-110575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t>Harlem Renaissance</a:t>
            </a:r>
          </a:p>
        </p:txBody>
      </p:sp>
      <p:sp>
        <p:nvSpPr>
          <p:cNvPr id="238595" name="Rectangle 3"/>
          <p:cNvSpPr>
            <a:spLocks noGrp="1" noChangeArrowheads="1"/>
          </p:cNvSpPr>
          <p:nvPr>
            <p:ph type="body" idx="1"/>
          </p:nvPr>
        </p:nvSpPr>
        <p:spPr>
          <a:xfrm>
            <a:off x="949325" y="1828800"/>
            <a:ext cx="7661275" cy="4114800"/>
          </a:xfrm>
        </p:spPr>
        <p:txBody>
          <a:bodyPr/>
          <a:lstStyle/>
          <a:p>
            <a:r>
              <a:rPr lang="en-US" sz="2800"/>
              <a:t>Increased education and employment opportunities following World War I led to the development of an African American middle class.</a:t>
            </a:r>
          </a:p>
          <a:p>
            <a:r>
              <a:rPr lang="en-US" sz="2800"/>
              <a:t>As more and more educated and socially conscious African Americans settled in New York’s neighborhood of Harlem, it developed into the political and cultural center of black America.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Freedom Riders</a:t>
            </a:r>
          </a:p>
        </p:txBody>
      </p:sp>
      <p:sp>
        <p:nvSpPr>
          <p:cNvPr id="317443" name="Rectangle 3"/>
          <p:cNvSpPr>
            <a:spLocks noGrp="1" noChangeArrowheads="1"/>
          </p:cNvSpPr>
          <p:nvPr>
            <p:ph type="body" idx="1"/>
          </p:nvPr>
        </p:nvSpPr>
        <p:spPr/>
        <p:txBody>
          <a:bodyPr/>
          <a:lstStyle/>
          <a:p>
            <a:r>
              <a:rPr lang="en-US" sz="2800"/>
              <a:t>After the sit-in movement, some SNCC members participated in the 1961 Freedom Rides organized by CORE. </a:t>
            </a:r>
          </a:p>
          <a:p>
            <a:r>
              <a:rPr lang="en-US" sz="2800"/>
              <a:t>The Freedom Riders, both African American and white, traveled around the South in buses to test the effectiveness of a 1960 U.S. Supreme Court decision declaring segregation illegal in bus stations open to interstate travel.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Freedom Riders</a:t>
            </a:r>
          </a:p>
        </p:txBody>
      </p:sp>
      <p:sp>
        <p:nvSpPr>
          <p:cNvPr id="318467" name="Rectangle 3"/>
          <p:cNvSpPr>
            <a:spLocks noGrp="1" noChangeArrowheads="1"/>
          </p:cNvSpPr>
          <p:nvPr>
            <p:ph type="body" idx="1"/>
          </p:nvPr>
        </p:nvSpPr>
        <p:spPr>
          <a:xfrm>
            <a:off x="457200" y="1905000"/>
            <a:ext cx="8208963" cy="4114800"/>
          </a:xfrm>
          <a:noFill/>
        </p:spPr>
        <p:txBody>
          <a:bodyPr/>
          <a:lstStyle/>
          <a:p>
            <a:r>
              <a:rPr lang="en-US" sz="2800"/>
              <a:t>The Freedom Rides began in Washington, D.C. Except for some violence in Rock Hill, South Carolina, the trip was peaceful until the buses reached Alabama, where violence erupted.</a:t>
            </a:r>
          </a:p>
          <a:p>
            <a:r>
              <a:rPr lang="en-US" sz="2800"/>
              <a:t>In Anniston, Alabama, one bus was burned and some riders were beaten.</a:t>
            </a:r>
          </a:p>
          <a:p>
            <a:r>
              <a:rPr lang="en-US" sz="2800"/>
              <a:t>In Birmingham, a mob attacked the riders when they got off the bus.</a:t>
            </a:r>
          </a:p>
          <a:p>
            <a:r>
              <a:rPr lang="en-US" sz="2800"/>
              <a:t>The riders suffered even more severe beatings in Montgomery.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Freedom Riders</a:t>
            </a:r>
          </a:p>
        </p:txBody>
      </p:sp>
      <p:sp>
        <p:nvSpPr>
          <p:cNvPr id="319491" name="Rectangle 3"/>
          <p:cNvSpPr>
            <a:spLocks noGrp="1" noChangeArrowheads="1"/>
          </p:cNvSpPr>
          <p:nvPr>
            <p:ph type="body" idx="1"/>
          </p:nvPr>
        </p:nvSpPr>
        <p:spPr>
          <a:xfrm>
            <a:off x="949325" y="1752600"/>
            <a:ext cx="7661275" cy="4114800"/>
          </a:xfrm>
        </p:spPr>
        <p:txBody>
          <a:bodyPr/>
          <a:lstStyle/>
          <a:p>
            <a:r>
              <a:rPr lang="en-US" sz="2800"/>
              <a:t>The violence brought national attention to the Freedom Riders and fierce condemnation of Alabama officials for allowing the brutality to occur.</a:t>
            </a:r>
          </a:p>
          <a:p>
            <a:r>
              <a:rPr lang="en-US" sz="2800"/>
              <a:t>The administration of President John F. Kennedy stepped in to protect the Freedom Riders when it was clear that Alabama officials would not guarantee their safe travel.</a:t>
            </a:r>
          </a:p>
          <a:p>
            <a:pPr>
              <a:buFont typeface="Wingdings" pitchFamily="2" charset="2"/>
              <a:buNone/>
            </a:pPr>
            <a:endParaRPr lang="en-US" sz="2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t>Freedom Riders</a:t>
            </a:r>
          </a:p>
        </p:txBody>
      </p:sp>
      <p:sp>
        <p:nvSpPr>
          <p:cNvPr id="320515" name="Rectangle 3"/>
          <p:cNvSpPr>
            <a:spLocks noGrp="1" noChangeArrowheads="1"/>
          </p:cNvSpPr>
          <p:nvPr>
            <p:ph type="body" idx="1"/>
          </p:nvPr>
        </p:nvSpPr>
        <p:spPr/>
        <p:txBody>
          <a:bodyPr/>
          <a:lstStyle/>
          <a:p>
            <a:r>
              <a:rPr lang="en-US" sz="2800"/>
              <a:t>The riders continued on to Jackson, Mississippi, where they were arrested and imprisoned at the state penitentiary, ending the protest.</a:t>
            </a:r>
          </a:p>
          <a:p>
            <a:r>
              <a:rPr lang="en-US" sz="2800"/>
              <a:t>The Freedom Rides did result in the desegregation of some bus stations, but more importantly they caught the attention of the American public.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3200"/>
              <a:t>Desegregating Southern Universities</a:t>
            </a:r>
          </a:p>
        </p:txBody>
      </p:sp>
      <p:sp>
        <p:nvSpPr>
          <p:cNvPr id="321539" name="Rectangle 3"/>
          <p:cNvSpPr>
            <a:spLocks noGrp="1" noChangeArrowheads="1"/>
          </p:cNvSpPr>
          <p:nvPr>
            <p:ph type="body" idx="1"/>
          </p:nvPr>
        </p:nvSpPr>
        <p:spPr>
          <a:xfrm>
            <a:off x="762000" y="2057400"/>
            <a:ext cx="8299450" cy="4114800"/>
          </a:xfrm>
          <a:noFill/>
        </p:spPr>
        <p:txBody>
          <a:bodyPr/>
          <a:lstStyle/>
          <a:p>
            <a:r>
              <a:rPr lang="en-US" sz="2800"/>
              <a:t>In 1962, James Meredith—an African American—applied for admission to the University of Mississippi. </a:t>
            </a:r>
          </a:p>
          <a:p>
            <a:r>
              <a:rPr lang="en-US" sz="2800"/>
              <a:t>The university attempted to block Meredith’s admission, and he filed suit.</a:t>
            </a:r>
          </a:p>
          <a:p>
            <a:r>
              <a:rPr lang="en-US" sz="2800"/>
              <a:t>After working through the state courts, Meredith was successful when a federal court ordered the university to desegregate and accept Meredith as a student.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sz="3200"/>
              <a:t>Desegregating Southern Universities</a:t>
            </a:r>
          </a:p>
        </p:txBody>
      </p:sp>
      <p:sp>
        <p:nvSpPr>
          <p:cNvPr id="322563" name="Rectangle 3"/>
          <p:cNvSpPr>
            <a:spLocks noGrp="1" noChangeArrowheads="1"/>
          </p:cNvSpPr>
          <p:nvPr>
            <p:ph type="body" idx="1"/>
          </p:nvPr>
        </p:nvSpPr>
        <p:spPr>
          <a:xfrm>
            <a:off x="381000" y="1676400"/>
            <a:ext cx="8756650" cy="4114800"/>
          </a:xfrm>
          <a:noFill/>
        </p:spPr>
        <p:txBody>
          <a:bodyPr/>
          <a:lstStyle/>
          <a:p>
            <a:r>
              <a:rPr lang="en-US" sz="2800"/>
              <a:t>The Governor of Mississippi, Ross Barnett, defied the court order and tried to prevent Meredith from enrolling.</a:t>
            </a:r>
          </a:p>
          <a:p>
            <a:r>
              <a:rPr lang="en-US" sz="2800"/>
              <a:t>In response, the administration of President Kennedy intervened to uphold the court order. Kennedy sent federal troops to protect Meredith when he went to enroll.</a:t>
            </a:r>
          </a:p>
          <a:p>
            <a:r>
              <a:rPr lang="en-US" sz="2800"/>
              <a:t>During his first night on campus, a riot broke out when whites began to harass the federal marshals.</a:t>
            </a:r>
          </a:p>
          <a:p>
            <a:r>
              <a:rPr lang="en-US" sz="2800"/>
              <a:t>In the end, two people were killed and several hundred were wounded.</a:t>
            </a:r>
          </a:p>
          <a:p>
            <a:endParaRPr lang="en-US" sz="28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3200"/>
              <a:t>Desegregating Southern Universities</a:t>
            </a:r>
          </a:p>
        </p:txBody>
      </p:sp>
      <p:sp>
        <p:nvSpPr>
          <p:cNvPr id="323587" name="Rectangle 3"/>
          <p:cNvSpPr>
            <a:spLocks noGrp="1" noChangeArrowheads="1"/>
          </p:cNvSpPr>
          <p:nvPr>
            <p:ph type="body" idx="1"/>
          </p:nvPr>
        </p:nvSpPr>
        <p:spPr>
          <a:xfrm>
            <a:off x="914400" y="1752600"/>
            <a:ext cx="8299450" cy="4114800"/>
          </a:xfrm>
          <a:noFill/>
        </p:spPr>
        <p:txBody>
          <a:bodyPr/>
          <a:lstStyle/>
          <a:p>
            <a:r>
              <a:rPr lang="en-US" sz="2800"/>
              <a:t>In 1963, the governor of Alabama, George C. Wallace, threatened a similar stand, trying to block the desegregation of the University of Alabama. The Kennedy administration responded with the full power of the federal government, including the U.S. Army.</a:t>
            </a:r>
          </a:p>
          <a:p>
            <a:r>
              <a:rPr lang="en-US" sz="2800"/>
              <a:t>The confrontations with Barnett and Wallace pushed President Kennedy into a full commitment to end segregation.</a:t>
            </a:r>
          </a:p>
          <a:p>
            <a:r>
              <a:rPr lang="en-US" sz="2800"/>
              <a:t>In June 1963, Kennedy proposed civil rights legislation.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t>The March on Washington</a:t>
            </a:r>
          </a:p>
        </p:txBody>
      </p:sp>
      <p:sp>
        <p:nvSpPr>
          <p:cNvPr id="324611" name="Rectangle 3"/>
          <p:cNvSpPr>
            <a:spLocks noGrp="1" noChangeArrowheads="1"/>
          </p:cNvSpPr>
          <p:nvPr>
            <p:ph type="body" idx="1"/>
          </p:nvPr>
        </p:nvSpPr>
        <p:spPr/>
        <p:txBody>
          <a:bodyPr/>
          <a:lstStyle/>
          <a:p>
            <a:r>
              <a:rPr lang="en-US" sz="2800"/>
              <a:t>National civil rights leaders decided to keep pressure on both the Kennedy administration and Congress to pass the civil rights legislation. The leaders planned a March on Washington to take place in August 1963.</a:t>
            </a:r>
          </a:p>
          <a:p>
            <a:r>
              <a:rPr lang="en-US" sz="2800"/>
              <a:t>This idea was a revival of A. Phillip Randolph’s  planned 1941 march, which had resulted in a commitment to fair  employment during World War II.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a:t>The March on Washington</a:t>
            </a:r>
          </a:p>
        </p:txBody>
      </p:sp>
      <p:sp>
        <p:nvSpPr>
          <p:cNvPr id="325636" name="Rectangle 4"/>
          <p:cNvSpPr>
            <a:spLocks noGrp="1" noChangeArrowheads="1"/>
          </p:cNvSpPr>
          <p:nvPr>
            <p:ph type="body" sz="half" idx="1"/>
          </p:nvPr>
        </p:nvSpPr>
        <p:spPr/>
        <p:txBody>
          <a:bodyPr/>
          <a:lstStyle/>
          <a:p>
            <a:r>
              <a:rPr lang="en-US" sz="2800"/>
              <a:t>Randolph was present at the march in 1963, along with the leaders of the NAACP, CORE, SCLC, the Urban League, and SNCC.</a:t>
            </a:r>
          </a:p>
        </p:txBody>
      </p:sp>
      <p:pic>
        <p:nvPicPr>
          <p:cNvPr id="325638" name="Picture 6" descr="march on washingto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981200"/>
            <a:ext cx="3748088" cy="3748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5639" name="Text Box 7"/>
          <p:cNvSpPr txBox="1">
            <a:spLocks noChangeArrowheads="1"/>
          </p:cNvSpPr>
          <p:nvPr/>
        </p:nvSpPr>
        <p:spPr bwMode="auto">
          <a:xfrm>
            <a:off x="5029200" y="5715000"/>
            <a:ext cx="37338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Roy Wilkins with a few of the 250,000 participants on the Mall heading for the Lincoln Memorial in the NAACP march on Washington on August 28, 1963] </a:t>
            </a:r>
          </a:p>
          <a:p>
            <a:pPr eaLnBrk="0" hangingPunct="0">
              <a:spcBef>
                <a:spcPct val="50000"/>
              </a:spcBef>
            </a:pPr>
            <a:r>
              <a:rPr lang="en-US" sz="1000">
                <a:solidFill>
                  <a:schemeClr val="tx2"/>
                </a:solidFill>
              </a:rPr>
              <a:t>Library of Congress Prints and Photographs Division Washington, D.C.; LC-USZ62-77160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t>The March on Washington</a:t>
            </a:r>
          </a:p>
        </p:txBody>
      </p:sp>
      <p:sp>
        <p:nvSpPr>
          <p:cNvPr id="327683" name="Rectangle 3"/>
          <p:cNvSpPr>
            <a:spLocks noGrp="1" noChangeArrowheads="1"/>
          </p:cNvSpPr>
          <p:nvPr>
            <p:ph type="body" idx="1"/>
          </p:nvPr>
        </p:nvSpPr>
        <p:spPr>
          <a:xfrm>
            <a:off x="304800" y="1905000"/>
            <a:ext cx="8756650" cy="4114800"/>
          </a:xfrm>
          <a:noFill/>
        </p:spPr>
        <p:txBody>
          <a:bodyPr/>
          <a:lstStyle/>
          <a:p>
            <a:r>
              <a:rPr lang="en-US" sz="2800"/>
              <a:t>Martin Luther King, Jr., delivered a moving address to an audience of more than 200,000 people. </a:t>
            </a:r>
          </a:p>
          <a:p>
            <a:r>
              <a:rPr lang="en-US" sz="2800"/>
              <a:t>His “I Have a Dream” speech—delivered in front of the giant statue of Abraham Lincoln—became famous for the way in which it expressed the ideals of the civil rights movement.</a:t>
            </a:r>
          </a:p>
          <a:p>
            <a:r>
              <a:rPr lang="en-US" sz="2800"/>
              <a:t>After President Kennedy was assassinated in November 1963, the new president, Lyndon Johnson, strongly urged the passage of the civil rights legislation as a tribute to Kennedy’s memory.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Harlem Renaissance</a:t>
            </a:r>
          </a:p>
        </p:txBody>
      </p:sp>
      <p:sp>
        <p:nvSpPr>
          <p:cNvPr id="239619" name="Rectangle 3"/>
          <p:cNvSpPr>
            <a:spLocks noGrp="1" noChangeArrowheads="1"/>
          </p:cNvSpPr>
          <p:nvPr>
            <p:ph type="body" idx="1"/>
          </p:nvPr>
        </p:nvSpPr>
        <p:spPr>
          <a:xfrm>
            <a:off x="949325" y="1676400"/>
            <a:ext cx="7661275" cy="4114800"/>
          </a:xfrm>
        </p:spPr>
        <p:txBody>
          <a:bodyPr/>
          <a:lstStyle/>
          <a:p>
            <a:r>
              <a:rPr lang="en-US" sz="2800"/>
              <a:t>African American literature and arts surged in the early 1900s.</a:t>
            </a:r>
          </a:p>
          <a:p>
            <a:r>
              <a:rPr lang="en-US" sz="2800"/>
              <a:t>Jazz and blues music moved with the African American populations from the South and Midwest into the bars and cabarets of Harlem.</a:t>
            </a:r>
          </a:p>
          <a:p>
            <a:r>
              <a:rPr lang="en-US" sz="2800"/>
              <a:t>This generation of African Americans artists, writers, and performers refused to let the reality of racism and discrimination in the United States keep them from pursuing their goals.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t>The March on Washington</a:t>
            </a:r>
          </a:p>
        </p:txBody>
      </p:sp>
      <p:sp>
        <p:nvSpPr>
          <p:cNvPr id="328707" name="Rectangle 3"/>
          <p:cNvSpPr>
            <a:spLocks noGrp="1" noChangeArrowheads="1"/>
          </p:cNvSpPr>
          <p:nvPr>
            <p:ph type="body" idx="1"/>
          </p:nvPr>
        </p:nvSpPr>
        <p:spPr/>
        <p:txBody>
          <a:bodyPr/>
          <a:lstStyle/>
          <a:p>
            <a:r>
              <a:rPr lang="en-US" sz="2800"/>
              <a:t>Over fierce opposition from Southern legislators, Johnson pushed the </a:t>
            </a:r>
            <a:r>
              <a:rPr lang="en-US" sz="2800">
                <a:hlinkClick r:id="rId2"/>
              </a:rPr>
              <a:t>Civil Rights Act of 1964</a:t>
            </a:r>
            <a:r>
              <a:rPr lang="en-US" sz="2800"/>
              <a:t> through Congress.</a:t>
            </a:r>
          </a:p>
          <a:p>
            <a:r>
              <a:rPr lang="en-US" sz="2800"/>
              <a:t>It prohibited segregation in public accommodations and discrimination in education and employment. It also gave the executive branch of government the power to enforce the act’s provisions.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t>Voter Registration</a:t>
            </a:r>
          </a:p>
        </p:txBody>
      </p:sp>
      <p:sp>
        <p:nvSpPr>
          <p:cNvPr id="329731" name="Rectangle 3"/>
          <p:cNvSpPr>
            <a:spLocks noGrp="1" noChangeArrowheads="1"/>
          </p:cNvSpPr>
          <p:nvPr>
            <p:ph type="body" sz="half" idx="1"/>
          </p:nvPr>
        </p:nvSpPr>
        <p:spPr>
          <a:xfrm>
            <a:off x="949325" y="1828800"/>
            <a:ext cx="3754438" cy="4114800"/>
          </a:xfrm>
          <a:noFill/>
        </p:spPr>
        <p:txBody>
          <a:bodyPr/>
          <a:lstStyle/>
          <a:p>
            <a:r>
              <a:rPr lang="en-US" sz="2800"/>
              <a:t>Starting in 1961, SNCC and CORE organized voter registration campaigns in the predominantly African American counties of Mississippi, Alabama, and Georgia.</a:t>
            </a:r>
          </a:p>
        </p:txBody>
      </p:sp>
      <p:pic>
        <p:nvPicPr>
          <p:cNvPr id="329733" name="Picture 5" descr="line to vot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438400"/>
            <a:ext cx="2870200" cy="2287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9734" name="Text Box 6"/>
          <p:cNvSpPr txBox="1">
            <a:spLocks noChangeArrowheads="1"/>
          </p:cNvSpPr>
          <p:nvPr/>
        </p:nvSpPr>
        <p:spPr bwMode="auto">
          <a:xfrm>
            <a:off x="5257800" y="4724400"/>
            <a:ext cx="28956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[NAACP photograph showing people waiting in line for voter registration, at Antioch Baptist Church]</a:t>
            </a:r>
            <a:r>
              <a:rPr lang="en-US" sz="1000"/>
              <a:t> </a:t>
            </a:r>
          </a:p>
          <a:p>
            <a:pPr eaLnBrk="0" hangingPunct="0">
              <a:spcBef>
                <a:spcPct val="50000"/>
              </a:spcBef>
            </a:pPr>
            <a:r>
              <a:rPr lang="en-US" sz="1000">
                <a:solidFill>
                  <a:schemeClr val="tx2"/>
                </a:solidFill>
              </a:rPr>
              <a:t>Library of Congress Prints and Photographs Division Washington, D.C.; LC-USZ62-122260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Voter Registration</a:t>
            </a:r>
          </a:p>
        </p:txBody>
      </p:sp>
      <p:sp>
        <p:nvSpPr>
          <p:cNvPr id="332803" name="Rectangle 3"/>
          <p:cNvSpPr>
            <a:spLocks noGrp="1" noChangeArrowheads="1"/>
          </p:cNvSpPr>
          <p:nvPr>
            <p:ph type="body" idx="1"/>
          </p:nvPr>
        </p:nvSpPr>
        <p:spPr/>
        <p:txBody>
          <a:bodyPr/>
          <a:lstStyle/>
          <a:p>
            <a:r>
              <a:rPr lang="en-US" sz="2800"/>
              <a:t>SNCC concentrated on voter registration because leaders believed that voting was a way to empower African Americans so that they could change racist policies in the South.</a:t>
            </a:r>
          </a:p>
          <a:p>
            <a:r>
              <a:rPr lang="en-US" sz="2800"/>
              <a:t>SNCC members worked to teach African Americans necessary skills, such as reading, writing, and the correct answers to the voter registration application.</a:t>
            </a:r>
          </a:p>
          <a:p>
            <a:endParaRPr lang="en-US" sz="2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t>Voter Registration</a:t>
            </a:r>
          </a:p>
        </p:txBody>
      </p:sp>
      <p:sp>
        <p:nvSpPr>
          <p:cNvPr id="330755" name="Rectangle 3"/>
          <p:cNvSpPr>
            <a:spLocks noGrp="1" noChangeArrowheads="1"/>
          </p:cNvSpPr>
          <p:nvPr>
            <p:ph type="body" idx="1"/>
          </p:nvPr>
        </p:nvSpPr>
        <p:spPr/>
        <p:txBody>
          <a:bodyPr/>
          <a:lstStyle/>
          <a:p>
            <a:r>
              <a:rPr lang="en-US" sz="2800"/>
              <a:t>These activities caused violent reactions from Mississippi’s white supremacists.</a:t>
            </a:r>
          </a:p>
          <a:p>
            <a:r>
              <a:rPr lang="en-US" sz="2800"/>
              <a:t>In June 1963, Medgar Evers, the NAACP Mississippi field secretary, was shot and killed in front of his home.</a:t>
            </a:r>
          </a:p>
          <a:p>
            <a:r>
              <a:rPr lang="en-US" sz="2800"/>
              <a:t>In 1964, SNCC workers organized the Mississippi Summer Project to register African Americans to vote in the state, wanting to focus national attention on the state’s racism.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a:t>Voter Registration</a:t>
            </a:r>
          </a:p>
        </p:txBody>
      </p:sp>
      <p:sp>
        <p:nvSpPr>
          <p:cNvPr id="334851" name="Rectangle 3"/>
          <p:cNvSpPr>
            <a:spLocks noGrp="1" noChangeArrowheads="1"/>
          </p:cNvSpPr>
          <p:nvPr>
            <p:ph type="body" idx="1"/>
          </p:nvPr>
        </p:nvSpPr>
        <p:spPr>
          <a:xfrm>
            <a:off x="949325" y="1752600"/>
            <a:ext cx="7661275" cy="4114800"/>
          </a:xfrm>
        </p:spPr>
        <p:txBody>
          <a:bodyPr/>
          <a:lstStyle/>
          <a:p>
            <a:r>
              <a:rPr lang="en-US" sz="2800"/>
              <a:t>SNCC recruited Northern college students, teachers, artists, and clergy to work on the project. They believed the participation of these people would make the country concerned about discrimination and violence in Mississippi. </a:t>
            </a:r>
          </a:p>
          <a:p>
            <a:r>
              <a:rPr lang="en-US" sz="2800"/>
              <a:t>The project did receive national attention, especially after three participants—two of whom were white—disappeared in June and were later found murdered and buried near Philadelphia, Mississippi.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t>Voter Registration</a:t>
            </a:r>
          </a:p>
        </p:txBody>
      </p:sp>
      <p:sp>
        <p:nvSpPr>
          <p:cNvPr id="335875" name="Rectangle 3"/>
          <p:cNvSpPr>
            <a:spLocks noGrp="1" noChangeArrowheads="1"/>
          </p:cNvSpPr>
          <p:nvPr>
            <p:ph type="body" idx="1"/>
          </p:nvPr>
        </p:nvSpPr>
        <p:spPr>
          <a:xfrm>
            <a:off x="609600" y="1828800"/>
            <a:ext cx="8116888" cy="4114800"/>
          </a:xfrm>
          <a:noFill/>
        </p:spPr>
        <p:txBody>
          <a:bodyPr/>
          <a:lstStyle/>
          <a:p>
            <a:r>
              <a:rPr lang="en-US" sz="2800"/>
              <a:t>By the end of the summer, the project had helped thousands of African Americans attempt to register, and about one thousand actually became registered voters.</a:t>
            </a:r>
          </a:p>
          <a:p>
            <a:r>
              <a:rPr lang="en-US" sz="2800"/>
              <a:t>In early 1965, SCLC members employed a direct-action technique in a voting-rights protest initiated by SNCC in Selma, Alabama.</a:t>
            </a:r>
          </a:p>
          <a:p>
            <a:r>
              <a:rPr lang="en-US" sz="2800"/>
              <a:t>When protests at the local courthouse were unsuccessful, protesters began to march to Montgomery, the state capital.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Voter Registration</a:t>
            </a:r>
          </a:p>
        </p:txBody>
      </p:sp>
      <p:sp>
        <p:nvSpPr>
          <p:cNvPr id="336900" name="Rectangle 4"/>
          <p:cNvSpPr>
            <a:spLocks noGrp="1" noChangeArrowheads="1"/>
          </p:cNvSpPr>
          <p:nvPr>
            <p:ph type="body" sz="half" idx="1"/>
          </p:nvPr>
        </p:nvSpPr>
        <p:spPr>
          <a:xfrm>
            <a:off x="609600" y="1676400"/>
            <a:ext cx="4854575" cy="4114800"/>
          </a:xfrm>
          <a:noFill/>
        </p:spPr>
        <p:txBody>
          <a:bodyPr/>
          <a:lstStyle/>
          <a:p>
            <a:r>
              <a:rPr lang="en-US" sz="2800"/>
              <a:t>As marchers were leaving Selma, mounted police beat and tear-gassed them.</a:t>
            </a:r>
          </a:p>
          <a:p>
            <a:r>
              <a:rPr lang="en-US" sz="2800"/>
              <a:t>Televised scenes of the violence, called Bloody Sunday, shocked many Americans, and the resulting outrage led to a commitment to continue the </a:t>
            </a:r>
            <a:r>
              <a:rPr lang="en-US" sz="2800">
                <a:hlinkClick r:id="rId2"/>
              </a:rPr>
              <a:t>Selma March.</a:t>
            </a:r>
            <a:endParaRPr lang="en-US" sz="2800"/>
          </a:p>
        </p:txBody>
      </p:sp>
      <p:pic>
        <p:nvPicPr>
          <p:cNvPr id="336902" name="Picture 6" descr="Selm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1905000"/>
            <a:ext cx="3117850" cy="2535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6903" name="Text Box 7"/>
          <p:cNvSpPr txBox="1">
            <a:spLocks noChangeArrowheads="1"/>
          </p:cNvSpPr>
          <p:nvPr/>
        </p:nvSpPr>
        <p:spPr bwMode="auto">
          <a:xfrm>
            <a:off x="5715000" y="4419600"/>
            <a:ext cx="31242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tx2"/>
                </a:solidFill>
              </a:rPr>
              <a:t>A small band of Negro teenagers </a:t>
            </a:r>
            <a:r>
              <a:rPr lang="en-US" sz="1000" b="1">
                <a:solidFill>
                  <a:schemeClr val="tx2"/>
                </a:solidFill>
              </a:rPr>
              <a:t>march</a:t>
            </a:r>
            <a:r>
              <a:rPr lang="en-US" sz="1000">
                <a:solidFill>
                  <a:schemeClr val="tx2"/>
                </a:solidFill>
              </a:rPr>
              <a:t> singing and clapping their hands for a short distance, Selma, Alabama. </a:t>
            </a:r>
          </a:p>
          <a:p>
            <a:pPr eaLnBrk="0" hangingPunct="0">
              <a:spcBef>
                <a:spcPct val="50000"/>
              </a:spcBef>
            </a:pPr>
            <a:r>
              <a:rPr lang="en-US" sz="1000">
                <a:solidFill>
                  <a:schemeClr val="tx2"/>
                </a:solidFill>
              </a:rPr>
              <a:t>Library of Congress Prints and Photographs Division Washington, D.C.; LC-USZ62-127739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a:t>Voter Registration</a:t>
            </a:r>
          </a:p>
        </p:txBody>
      </p:sp>
      <p:sp>
        <p:nvSpPr>
          <p:cNvPr id="338947" name="Rectangle 3"/>
          <p:cNvSpPr>
            <a:spLocks noGrp="1" noChangeArrowheads="1"/>
          </p:cNvSpPr>
          <p:nvPr>
            <p:ph type="body" idx="1"/>
          </p:nvPr>
        </p:nvSpPr>
        <p:spPr/>
        <p:txBody>
          <a:bodyPr/>
          <a:lstStyle/>
          <a:p>
            <a:r>
              <a:rPr lang="en-US" sz="2800"/>
              <a:t>King and SCLC members led hundreds of people on a five-day, fifty-mile march to Montgomery.</a:t>
            </a:r>
          </a:p>
          <a:p>
            <a:r>
              <a:rPr lang="en-US" sz="2800"/>
              <a:t>The Selma March drummed up broad national support for a law to protect Southern African Americans’ right to vote.</a:t>
            </a:r>
          </a:p>
          <a:p>
            <a:r>
              <a:rPr lang="en-US" sz="2800"/>
              <a:t>President Johnson persuaded Congress to pass the </a:t>
            </a:r>
            <a:r>
              <a:rPr lang="en-US" sz="2800">
                <a:hlinkClick r:id="rId2"/>
              </a:rPr>
              <a:t>Voting Rights Act of 1965,</a:t>
            </a:r>
            <a:r>
              <a:rPr lang="en-US" sz="2800"/>
              <a:t> which suspended the use of literacy and other voter qualification tests in voter registration.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a:t>Voter Registration</a:t>
            </a:r>
          </a:p>
        </p:txBody>
      </p:sp>
      <p:sp>
        <p:nvSpPr>
          <p:cNvPr id="339971" name="Rectangle 3"/>
          <p:cNvSpPr>
            <a:spLocks noGrp="1" noChangeArrowheads="1"/>
          </p:cNvSpPr>
          <p:nvPr>
            <p:ph type="body" idx="1"/>
          </p:nvPr>
        </p:nvSpPr>
        <p:spPr/>
        <p:txBody>
          <a:bodyPr/>
          <a:lstStyle/>
          <a:p>
            <a:r>
              <a:rPr lang="en-US" sz="2800"/>
              <a:t>Over the next three years, almost one million more African Americans in the South registered to vote.</a:t>
            </a:r>
          </a:p>
          <a:p>
            <a:r>
              <a:rPr lang="en-US" sz="2800"/>
              <a:t>By 1968, African American voters had having a significant impact on Southern politics.</a:t>
            </a:r>
          </a:p>
          <a:p>
            <a:r>
              <a:rPr lang="en-US" sz="2800"/>
              <a:t>During the 1970s, African Americans were seeking and winning public offices in majority African American electoral districts.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The End of the Movement</a:t>
            </a:r>
          </a:p>
        </p:txBody>
      </p:sp>
      <p:sp>
        <p:nvSpPr>
          <p:cNvPr id="340995" name="Rectangle 3"/>
          <p:cNvSpPr>
            <a:spLocks noGrp="1" noChangeArrowheads="1"/>
          </p:cNvSpPr>
          <p:nvPr>
            <p:ph type="body" idx="1"/>
          </p:nvPr>
        </p:nvSpPr>
        <p:spPr/>
        <p:txBody>
          <a:bodyPr/>
          <a:lstStyle/>
          <a:p>
            <a:r>
              <a:rPr lang="en-US" sz="2800"/>
              <a:t>For many people the civil rights movement ended with the death of Martin Luther King, Jr. in 1968. </a:t>
            </a:r>
          </a:p>
          <a:p>
            <a:r>
              <a:rPr lang="en-US" sz="2800"/>
              <a:t>Others believe it was over after the Selma March, because there have not been any significant changes since then.</a:t>
            </a:r>
          </a:p>
          <a:p>
            <a:r>
              <a:rPr lang="en-US" sz="2800"/>
              <a:t>Still others argue the movement continues today because the goal of full equality has not yet been achieved.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Harlem Renaissance</a:t>
            </a:r>
          </a:p>
        </p:txBody>
      </p:sp>
      <p:sp>
        <p:nvSpPr>
          <p:cNvPr id="240643" name="Rectangle 3"/>
          <p:cNvSpPr>
            <a:spLocks noGrp="1" noChangeArrowheads="1"/>
          </p:cNvSpPr>
          <p:nvPr>
            <p:ph type="body" idx="1"/>
          </p:nvPr>
        </p:nvSpPr>
        <p:spPr>
          <a:xfrm>
            <a:off x="949325" y="1828800"/>
            <a:ext cx="7661275" cy="4114800"/>
          </a:xfrm>
        </p:spPr>
        <p:txBody>
          <a:bodyPr/>
          <a:lstStyle/>
          <a:p>
            <a:r>
              <a:rPr lang="en-US" sz="2800"/>
              <a:t>In the autumn of 1926, a group of young African American writers produced </a:t>
            </a:r>
            <a:r>
              <a:rPr lang="en-US" sz="2800" i="1"/>
              <a:t>Fire!,</a:t>
            </a:r>
            <a:r>
              <a:rPr lang="en-US" sz="2800"/>
              <a:t> a literary magazine.</a:t>
            </a:r>
          </a:p>
          <a:p>
            <a:r>
              <a:rPr lang="en-US" sz="2800"/>
              <a:t>With </a:t>
            </a:r>
            <a:r>
              <a:rPr lang="en-US" sz="2800" i="1"/>
              <a:t>Fire! </a:t>
            </a:r>
            <a:r>
              <a:rPr lang="en-US" sz="2800"/>
              <a:t> a new generation of young writers and artists, including Langston Hughes, Wallace Thurman, and Zora Neale Hurston, took ownership of the literary Renaissance.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Harlem Renaissance</a:t>
            </a:r>
          </a:p>
        </p:txBody>
      </p:sp>
      <p:sp>
        <p:nvSpPr>
          <p:cNvPr id="241667" name="Rectangle 3"/>
          <p:cNvSpPr>
            <a:spLocks noGrp="1" noChangeArrowheads="1"/>
          </p:cNvSpPr>
          <p:nvPr>
            <p:ph type="body" idx="1"/>
          </p:nvPr>
        </p:nvSpPr>
        <p:spPr>
          <a:xfrm>
            <a:off x="949325" y="1524000"/>
            <a:ext cx="7661275" cy="4114800"/>
          </a:xfrm>
        </p:spPr>
        <p:txBody>
          <a:bodyPr/>
          <a:lstStyle/>
          <a:p>
            <a:r>
              <a:rPr lang="en-US" sz="2800"/>
              <a:t>No common literary style or political ideology defined the Harlem Renaissance. What united the participants was the sense of taking part in a common endeavor and their commitment to giving artistic expression to the African American experience.</a:t>
            </a:r>
          </a:p>
          <a:p>
            <a:r>
              <a:rPr lang="en-US" sz="2800"/>
              <a:t>Some common themes did exist, however. An interest in the roots of the twentieth-</a:t>
            </a:r>
            <a:r>
              <a:rPr lang="en-US" sz="2800" baseline="30000"/>
              <a:t> </a:t>
            </a:r>
            <a:r>
              <a:rPr lang="en-US" sz="2800"/>
              <a:t>century African American experience in Africa and the American South was one such theme.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t>Harlem Renaissance</a:t>
            </a:r>
          </a:p>
        </p:txBody>
      </p:sp>
      <p:sp>
        <p:nvSpPr>
          <p:cNvPr id="243715" name="Rectangle 3"/>
          <p:cNvSpPr>
            <a:spLocks noGrp="1" noChangeArrowheads="1"/>
          </p:cNvSpPr>
          <p:nvPr>
            <p:ph type="body" idx="1"/>
          </p:nvPr>
        </p:nvSpPr>
        <p:spPr>
          <a:xfrm>
            <a:off x="949325" y="1447800"/>
            <a:ext cx="7661275" cy="4114800"/>
          </a:xfrm>
        </p:spPr>
        <p:txBody>
          <a:bodyPr/>
          <a:lstStyle/>
          <a:p>
            <a:r>
              <a:rPr lang="en-US" sz="2800"/>
              <a:t>There was a strong sense of racial pride and a desire for social and political equality among the participants.</a:t>
            </a:r>
          </a:p>
          <a:p>
            <a:r>
              <a:rPr lang="en-US" sz="2800"/>
              <a:t>The most characteristic aspect of the Harlem Renaissance was the diversity of its expression.</a:t>
            </a:r>
          </a:p>
          <a:p>
            <a:r>
              <a:rPr lang="en-US" sz="2800"/>
              <a:t>From the mid-1920s through the mid-1930s, about 16 African American writers published over 50 volumes of poetry and fiction, while dozens of other African American artists made their mark in painting, music, and theater.</a:t>
            </a:r>
          </a:p>
        </p:txBody>
      </p:sp>
    </p:spTree>
  </p:cSld>
  <p:clrMapOvr>
    <a:masterClrMapping/>
  </p:clrMapOvr>
</p:sld>
</file>

<file path=ppt/theme/theme1.xml><?xml version="1.0" encoding="utf-8"?>
<a:theme xmlns:a="http://schemas.openxmlformats.org/drawingml/2006/main" name="Axis">
  <a:themeElements>
    <a:clrScheme name="">
      <a:dk1>
        <a:srgbClr val="808080"/>
      </a:dk1>
      <a:lt1>
        <a:srgbClr val="E7E6CE"/>
      </a:lt1>
      <a:dk2>
        <a:srgbClr val="3E456A"/>
      </a:dk2>
      <a:lt2>
        <a:srgbClr val="000000"/>
      </a:lt2>
      <a:accent1>
        <a:srgbClr val="660000"/>
      </a:accent1>
      <a:accent2>
        <a:srgbClr val="CCCC99"/>
      </a:accent2>
      <a:accent3>
        <a:srgbClr val="AFB0B9"/>
      </a:accent3>
      <a:accent4>
        <a:srgbClr val="C5C4B0"/>
      </a:accent4>
      <a:accent5>
        <a:srgbClr val="B8AAAA"/>
      </a:accent5>
      <a:accent6>
        <a:srgbClr val="B9B98A"/>
      </a:accent6>
      <a:hlink>
        <a:srgbClr val="660000"/>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9">
        <a:dk1>
          <a:srgbClr val="292929"/>
        </a:dk1>
        <a:lt1>
          <a:srgbClr val="474F79"/>
        </a:lt1>
        <a:dk2>
          <a:srgbClr val="000000"/>
        </a:dk2>
        <a:lt2>
          <a:srgbClr val="808080"/>
        </a:lt2>
        <a:accent1>
          <a:srgbClr val="CC9900"/>
        </a:accent1>
        <a:accent2>
          <a:srgbClr val="CCCC99"/>
        </a:accent2>
        <a:accent3>
          <a:srgbClr val="B1B2BE"/>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0">
        <a:dk1>
          <a:srgbClr val="292929"/>
        </a:dk1>
        <a:lt1>
          <a:srgbClr val="3E456A"/>
        </a:lt1>
        <a:dk2>
          <a:srgbClr val="000000"/>
        </a:dk2>
        <a:lt2>
          <a:srgbClr val="808080"/>
        </a:lt2>
        <a:accent1>
          <a:srgbClr val="CC9900"/>
        </a:accent1>
        <a:accent2>
          <a:srgbClr val="CCCC99"/>
        </a:accent2>
        <a:accent3>
          <a:srgbClr val="AFB0B9"/>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1">
        <a:dk1>
          <a:srgbClr val="292929"/>
        </a:dk1>
        <a:lt1>
          <a:srgbClr val="3E456A"/>
        </a:lt1>
        <a:dk2>
          <a:srgbClr val="000000"/>
        </a:dk2>
        <a:lt2>
          <a:srgbClr val="808080"/>
        </a:lt2>
        <a:accent1>
          <a:srgbClr val="FFD47D"/>
        </a:accent1>
        <a:accent2>
          <a:srgbClr val="CCCC99"/>
        </a:accent2>
        <a:accent3>
          <a:srgbClr val="AFB0B9"/>
        </a:accent3>
        <a:accent4>
          <a:srgbClr val="212121"/>
        </a:accent4>
        <a:accent5>
          <a:srgbClr val="FFE6BF"/>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2">
        <a:dk1>
          <a:srgbClr val="292929"/>
        </a:dk1>
        <a:lt1>
          <a:srgbClr val="3E456A"/>
        </a:lt1>
        <a:dk2>
          <a:srgbClr val="000000"/>
        </a:dk2>
        <a:lt2>
          <a:srgbClr val="808080"/>
        </a:lt2>
        <a:accent1>
          <a:srgbClr val="CCCC99"/>
        </a:accent1>
        <a:accent2>
          <a:srgbClr val="CCCC99"/>
        </a:accent2>
        <a:accent3>
          <a:srgbClr val="AFB0B9"/>
        </a:accent3>
        <a:accent4>
          <a:srgbClr val="212121"/>
        </a:accent4>
        <a:accent5>
          <a:srgbClr val="E2E2C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3">
        <a:dk1>
          <a:srgbClr val="808080"/>
        </a:dk1>
        <a:lt1>
          <a:srgbClr val="FFFFFF"/>
        </a:lt1>
        <a:dk2>
          <a:srgbClr val="3E456A"/>
        </a:dk2>
        <a:lt2>
          <a:srgbClr val="000000"/>
        </a:lt2>
        <a:accent1>
          <a:srgbClr val="CCCC99"/>
        </a:accent1>
        <a:accent2>
          <a:srgbClr val="CCCC99"/>
        </a:accent2>
        <a:accent3>
          <a:srgbClr val="AFB0B9"/>
        </a:accent3>
        <a:accent4>
          <a:srgbClr val="DADADA"/>
        </a:accent4>
        <a:accent5>
          <a:srgbClr val="E2E2CA"/>
        </a:accent5>
        <a:accent6>
          <a:srgbClr val="B9B98A"/>
        </a:accent6>
        <a:hlink>
          <a:srgbClr val="999933"/>
        </a:hlink>
        <a:folHlink>
          <a:srgbClr val="B2B2B2"/>
        </a:folHlink>
      </a:clrScheme>
      <a:clrMap bg1="dk2" tx1="lt1" bg2="dk1" tx2="lt2" accent1="accent1" accent2="accent2" accent3="accent3" accent4="accent4" accent5="accent5" accent6="accent6" hlink="hlink" folHlink="folHlink"/>
    </a:extraClrScheme>
    <a:extraClrScheme>
      <a:clrScheme name="Axis 14">
        <a:dk1>
          <a:srgbClr val="424121"/>
        </a:dk1>
        <a:lt1>
          <a:srgbClr val="3E456A"/>
        </a:lt1>
        <a:dk2>
          <a:srgbClr val="000000"/>
        </a:dk2>
        <a:lt2>
          <a:srgbClr val="808080"/>
        </a:lt2>
        <a:accent1>
          <a:srgbClr val="CCCC99"/>
        </a:accent1>
        <a:accent2>
          <a:srgbClr val="CCCC99"/>
        </a:accent2>
        <a:accent3>
          <a:srgbClr val="AFB0B9"/>
        </a:accent3>
        <a:accent4>
          <a:srgbClr val="37361B"/>
        </a:accent4>
        <a:accent5>
          <a:srgbClr val="E2E2C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15">
        <a:dk1>
          <a:srgbClr val="808080"/>
        </a:dk1>
        <a:lt1>
          <a:srgbClr val="DDDDDD"/>
        </a:lt1>
        <a:dk2>
          <a:srgbClr val="3E456A"/>
        </a:dk2>
        <a:lt2>
          <a:srgbClr val="000000"/>
        </a:lt2>
        <a:accent1>
          <a:srgbClr val="CCCC99"/>
        </a:accent1>
        <a:accent2>
          <a:srgbClr val="CCCC99"/>
        </a:accent2>
        <a:accent3>
          <a:srgbClr val="AFB0B9"/>
        </a:accent3>
        <a:accent4>
          <a:srgbClr val="BDBDBD"/>
        </a:accent4>
        <a:accent5>
          <a:srgbClr val="E2E2CA"/>
        </a:accent5>
        <a:accent6>
          <a:srgbClr val="B9B98A"/>
        </a:accent6>
        <a:hlink>
          <a:srgbClr val="999933"/>
        </a:hlink>
        <a:folHlink>
          <a:srgbClr val="B2B2B2"/>
        </a:folHlink>
      </a:clrScheme>
      <a:clrMap bg1="dk2" tx1="lt1" bg2="dk1" tx2="lt2" accent1="accent1" accent2="accent2" accent3="accent3" accent4="accent4" accent5="accent5" accent6="accent6" hlink="hlink" folHlink="folHlink"/>
    </a:extraClrScheme>
    <a:extraClrScheme>
      <a:clrScheme name="Axis 16">
        <a:dk1>
          <a:srgbClr val="808080"/>
        </a:dk1>
        <a:lt1>
          <a:srgbClr val="CCCC99"/>
        </a:lt1>
        <a:dk2>
          <a:srgbClr val="3E456A"/>
        </a:dk2>
        <a:lt2>
          <a:srgbClr val="000000"/>
        </a:lt2>
        <a:accent1>
          <a:srgbClr val="CCCC99"/>
        </a:accent1>
        <a:accent2>
          <a:srgbClr val="CCCC99"/>
        </a:accent2>
        <a:accent3>
          <a:srgbClr val="AFB0B9"/>
        </a:accent3>
        <a:accent4>
          <a:srgbClr val="AEAE82"/>
        </a:accent4>
        <a:accent5>
          <a:srgbClr val="E2E2CA"/>
        </a:accent5>
        <a:accent6>
          <a:srgbClr val="B9B98A"/>
        </a:accent6>
        <a:hlink>
          <a:srgbClr val="999933"/>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1133</TotalTime>
  <Words>4358</Words>
  <Application>Microsoft Office PowerPoint</Application>
  <PresentationFormat>On-screen Show (4:3)</PresentationFormat>
  <Paragraphs>264</Paragraphs>
  <Slides>69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Times New Roman</vt:lpstr>
      <vt:lpstr>Wingdings</vt:lpstr>
      <vt:lpstr>Axis</vt:lpstr>
      <vt:lpstr>The Civil Rights Movement</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Harlem Renaissance</vt:lpstr>
      <vt:lpstr>Segregation </vt:lpstr>
      <vt:lpstr>Segregation</vt:lpstr>
      <vt:lpstr>Segregation </vt:lpstr>
      <vt:lpstr>Segregation</vt:lpstr>
      <vt:lpstr>Segregation</vt:lpstr>
      <vt:lpstr>Segregation</vt:lpstr>
      <vt:lpstr>Segregation</vt:lpstr>
      <vt:lpstr>Segregation</vt:lpstr>
      <vt:lpstr>Segregation</vt:lpstr>
      <vt:lpstr>Segregation</vt:lpstr>
      <vt:lpstr>Segregation</vt:lpstr>
      <vt:lpstr>Segregation</vt:lpstr>
      <vt:lpstr>Segregation</vt:lpstr>
      <vt:lpstr>School Desegregation</vt:lpstr>
      <vt:lpstr>School Desegregation</vt:lpstr>
      <vt:lpstr>School Desegregation</vt:lpstr>
      <vt:lpstr>School Desegregation</vt:lpstr>
      <vt:lpstr>School Desegregation</vt:lpstr>
      <vt:lpstr>School Desegregation</vt:lpstr>
      <vt:lpstr>School Desegregation</vt:lpstr>
      <vt:lpstr>The Montgomery Bus Boycott</vt:lpstr>
      <vt:lpstr>The Montgomery Bus Boycott</vt:lpstr>
      <vt:lpstr>The Montgomery Bus Boycott</vt:lpstr>
      <vt:lpstr>The Montgomery Bus Boycott</vt:lpstr>
      <vt:lpstr>The Montgomery Bus Boycott</vt:lpstr>
      <vt:lpstr>The Montgomery Bus Boycott</vt:lpstr>
      <vt:lpstr>Sit-Ins</vt:lpstr>
      <vt:lpstr>Sit-Ins </vt:lpstr>
      <vt:lpstr>Sit-Ins </vt:lpstr>
      <vt:lpstr>Sit-Ins</vt:lpstr>
      <vt:lpstr>Freedom Riders</vt:lpstr>
      <vt:lpstr>Freedom Riders</vt:lpstr>
      <vt:lpstr>Freedom Riders</vt:lpstr>
      <vt:lpstr>Freedom Riders</vt:lpstr>
      <vt:lpstr>Desegregating Southern Universities</vt:lpstr>
      <vt:lpstr>Desegregating Southern Universities</vt:lpstr>
      <vt:lpstr>Desegregating Southern Universities</vt:lpstr>
      <vt:lpstr>The March on Washington</vt:lpstr>
      <vt:lpstr>The March on Washington</vt:lpstr>
      <vt:lpstr>The March on Washington</vt:lpstr>
      <vt:lpstr>The March on Washington</vt:lpstr>
      <vt:lpstr>Voter Registration</vt:lpstr>
      <vt:lpstr>Voter Registration</vt:lpstr>
      <vt:lpstr>Voter Registration</vt:lpstr>
      <vt:lpstr>Voter Registration</vt:lpstr>
      <vt:lpstr>Voter Registration</vt:lpstr>
      <vt:lpstr>Voter Registration</vt:lpstr>
      <vt:lpstr>Voter Registration</vt:lpstr>
      <vt:lpstr>Voter Registration</vt:lpstr>
      <vt:lpstr>The End of the Movement</vt:lpstr>
    </vt:vector>
  </TitlesOfParts>
  <Company>MCGRAW-HILL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SEG</dc:creator>
  <cp:lastModifiedBy>FD-GUEST</cp:lastModifiedBy>
  <cp:revision>120</cp:revision>
  <dcterms:created xsi:type="dcterms:W3CDTF">2003-01-09T19:18:31Z</dcterms:created>
  <dcterms:modified xsi:type="dcterms:W3CDTF">2012-12-26T23:08:34Z</dcterms:modified>
</cp:coreProperties>
</file>