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9"/>
  </p:notesMasterIdLst>
  <p:sldIdLst>
    <p:sldId id="256" r:id="rId2"/>
    <p:sldId id="257" r:id="rId3"/>
    <p:sldId id="275" r:id="rId4"/>
    <p:sldId id="276" r:id="rId5"/>
    <p:sldId id="277" r:id="rId6"/>
    <p:sldId id="278" r:id="rId7"/>
    <p:sldId id="288" r:id="rId8"/>
    <p:sldId id="279" r:id="rId9"/>
    <p:sldId id="267" r:id="rId10"/>
    <p:sldId id="268" r:id="rId11"/>
    <p:sldId id="269" r:id="rId12"/>
    <p:sldId id="270" r:id="rId13"/>
    <p:sldId id="258" r:id="rId14"/>
    <p:sldId id="271" r:id="rId15"/>
    <p:sldId id="259" r:id="rId16"/>
    <p:sldId id="261" r:id="rId17"/>
    <p:sldId id="260" r:id="rId18"/>
    <p:sldId id="273" r:id="rId19"/>
    <p:sldId id="272" r:id="rId20"/>
    <p:sldId id="274" r:id="rId21"/>
    <p:sldId id="280" r:id="rId22"/>
    <p:sldId id="262" r:id="rId23"/>
    <p:sldId id="286" r:id="rId24"/>
    <p:sldId id="263" r:id="rId25"/>
    <p:sldId id="264" r:id="rId26"/>
    <p:sldId id="265" r:id="rId27"/>
    <p:sldId id="285" r:id="rId28"/>
    <p:sldId id="287" r:id="rId29"/>
    <p:sldId id="266" r:id="rId30"/>
    <p:sldId id="283" r:id="rId31"/>
    <p:sldId id="281" r:id="rId32"/>
    <p:sldId id="282" r:id="rId33"/>
    <p:sldId id="289" r:id="rId34"/>
    <p:sldId id="290" r:id="rId35"/>
    <p:sldId id="292" r:id="rId36"/>
    <p:sldId id="293" r:id="rId37"/>
    <p:sldId id="291" r:id="rId38"/>
  </p:sldIdLst>
  <p:sldSz cx="9144000" cy="6858000" type="screen4x3"/>
  <p:notesSz cx="6858000" cy="9144000"/>
  <p:embeddedFontLst>
    <p:embeddedFont>
      <p:font typeface="Georgia" pitchFamily="18" charset="0"/>
      <p:regular r:id="rId40"/>
      <p:bold r:id="rId41"/>
      <p:italic r:id="rId42"/>
      <p:boldItalic r:id="rId43"/>
    </p:embeddedFont>
    <p:embeddedFont>
      <p:font typeface="Algerian" pitchFamily="82" charset="0"/>
      <p:regular r:id="rId44"/>
    </p:embeddedFont>
  </p:embeddedFontLst>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OHEN"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8" autoAdjust="0"/>
    <p:restoredTop sz="85288" autoAdjust="0"/>
  </p:normalViewPr>
  <p:slideViewPr>
    <p:cSldViewPr>
      <p:cViewPr>
        <p:scale>
          <a:sx n="83" d="100"/>
          <a:sy n="83" d="100"/>
        </p:scale>
        <p:origin x="-98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06-07T17:19:57.757"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35040E0-44B3-43BC-87A2-54BCB0C328EA}" type="slidenum">
              <a:rPr lang="en-US"/>
              <a:pPr/>
              <a:t>‹#›</a:t>
            </a:fld>
            <a:endParaRPr lang="en-US"/>
          </a:p>
        </p:txBody>
      </p:sp>
    </p:spTree>
    <p:extLst>
      <p:ext uri="{BB962C8B-B14F-4D97-AF65-F5344CB8AC3E}">
        <p14:creationId xmlns:p14="http://schemas.microsoft.com/office/powerpoint/2010/main" val="20160530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195EE-B504-4DB9-9E79-BF216EAACB27}" type="slidenum">
              <a:rPr lang="en-US"/>
              <a:pPr/>
              <a:t>1</a:t>
            </a:fld>
            <a:endParaRPr 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pPr marL="228600" indent="-228600"/>
            <a:r>
              <a:rPr lang="en-US"/>
              <a:t>Big Picture: </a:t>
            </a:r>
          </a:p>
          <a:p>
            <a:pPr marL="228600" indent="-228600"/>
            <a:r>
              <a:rPr lang="en-US"/>
              <a:t>Academy Of Achievement Photo Credit</a:t>
            </a:r>
          </a:p>
          <a:p>
            <a:pPr marL="228600" indent="-228600"/>
            <a:r>
              <a:rPr lang="en-US"/>
              <a:t>&lt;http://www.achievement.org/autodoc/photocredit/achievers/wil1-017&gt;</a:t>
            </a:r>
          </a:p>
          <a:p>
            <a:pPr marL="228600" indent="-228600"/>
            <a:r>
              <a:rPr lang="en-US"/>
              <a:t>Left Margin (top to bottom)</a:t>
            </a:r>
          </a:p>
          <a:p>
            <a:pPr marL="228600" indent="-228600">
              <a:buFontTx/>
              <a:buAutoNum type="arabicPeriod"/>
            </a:pPr>
            <a:r>
              <a:rPr lang="en-US"/>
              <a:t>Wikipedia image at Answers.com</a:t>
            </a:r>
          </a:p>
          <a:p>
            <a:pPr marL="228600" indent="-228600"/>
            <a:r>
              <a:rPr lang="en-US"/>
              <a:t>&lt;http://www.answers.com/topic/-122&gt;</a:t>
            </a:r>
          </a:p>
          <a:p>
            <a:pPr marL="228600" indent="-228600"/>
            <a:r>
              <a:rPr lang="en-US"/>
              <a:t>2. Wikipedia image at Answers.com</a:t>
            </a:r>
          </a:p>
          <a:p>
            <a:pPr marL="228600" indent="-228600"/>
            <a:r>
              <a:rPr lang="en-US"/>
              <a:t>&lt;http://www.answers.com/martin%20luther%20king&gt;</a:t>
            </a:r>
          </a:p>
          <a:p>
            <a:pPr marL="228600" indent="-228600"/>
            <a:r>
              <a:rPr lang="en-US"/>
              <a:t>3. Malcolm.jpg at answers.com</a:t>
            </a:r>
          </a:p>
          <a:p>
            <a:pPr marL="228600" indent="-228600"/>
            <a:r>
              <a:rPr lang="en-US"/>
              <a:t>&lt;http://www.answers.com/topic/malcom011-jpg&gt;</a:t>
            </a:r>
          </a:p>
          <a:p>
            <a:pPr marL="228600" indent="-228600"/>
            <a:r>
              <a:rPr lang="en-US"/>
              <a:t>4. Wikipedia image at Answers.com</a:t>
            </a:r>
          </a:p>
          <a:p>
            <a:pPr marL="228600" indent="-228600"/>
            <a:r>
              <a:rPr lang="en-US"/>
              <a:t>&lt;http://www.answers.com/topic/carlos-smith-jpg&gt;</a:t>
            </a:r>
          </a:p>
          <a:p>
            <a:pPr marL="228600" indent="-228600"/>
            <a:endParaRPr lang="en-US"/>
          </a:p>
          <a:p>
            <a:pPr marL="228600" indent="-228600"/>
            <a:r>
              <a:rPr lang="en-US"/>
              <a:t>I used the Georgia font because I thought it would be fitting for the Civil Rights Movement.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28CA2-09E4-4906-B61F-D7B9C2CBAE79}" type="slidenum">
              <a:rPr lang="en-US"/>
              <a:pPr/>
              <a:t>11</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	The Bus company policies in Montgomery were very unfair. The first four rows of every bus were reserved for White people. The back seats were for Blacks, however the bus driver could extend the White section if enough White passengers were on the bus. If a White person came on the bus and there were no seats a Black person had to stand up. If there was no space to stand a Black person would be forced to get off the bus. When White people were sitting in the front rows, Black people had to get on the bus in the front to pay the fare and then walk around to board the bus in the back.  Sometimes drivers would leave before the Black person made it to the back entrance.  Therefore, they paid the fair but got no ride.</a:t>
            </a:r>
          </a:p>
          <a:p>
            <a:r>
              <a:rPr lang="en-US"/>
              <a:t>Picture: www.answers.com</a:t>
            </a:r>
          </a:p>
          <a:p>
            <a:r>
              <a:rPr lang="en-US"/>
              <a:t>&lt;http://www.answers.com/topic/rosaparksarrested-jpeg&gt;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445C5-DAA6-4564-B247-4A5F0E6E101A}" type="slidenum">
              <a:rPr lang="en-US"/>
              <a:pPr/>
              <a:t>12</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	The Montgomery Bus Boycott was important for many reasons.  First it was during the Boycott that the most famous Civil Rights leader, Dr. Martin Luther King. Jr., immerged as an important figure.  It was also an example of how nonviolent protest could achieve success.</a:t>
            </a:r>
          </a:p>
          <a:p>
            <a:r>
              <a:rPr lang="en-US"/>
              <a:t>	On the day of Rosa’s trial, 35,000 pamphlets were passed out urging African Americans to participate in the boycotting of Montgomery buses. It rained that day but the African American community Boycotted anyway.  People would carpooled while others rode in African American operated cabs. Most of the 40,000 commuters walked.  After 382 days the law was finally lifted.</a:t>
            </a:r>
          </a:p>
          <a:p>
            <a:endParaRPr lang="en-US"/>
          </a:p>
          <a:p>
            <a:r>
              <a:rPr lang="en-US"/>
              <a:t>Picture: www.kasd.org</a:t>
            </a:r>
          </a:p>
          <a:p>
            <a:r>
              <a:rPr lang="en-US"/>
              <a:t>&lt;http://www.kasd.org/~civilrights8/bus/bus_files/image004.jpg&gt;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3803E-782D-47F6-8FCE-31ED7C90FC31}" type="slidenum">
              <a:rPr lang="en-US"/>
              <a:pPr/>
              <a:t>13</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	Martin Luther King was born in Atlanta Georgia to Rev. Martin Luther King Sr. and Alberta Williams King.  At Morehouse College, King was mentored by Civil Rights leader Benjamin Mays.  King later became minister of the Dexter Ave. Baptist Church.  King started his campaign for Civil Rights during the Montgomery Bus Boycott.  After the movement, King helped found the SCLC (Southern Christian Leadership Conference.)</a:t>
            </a:r>
          </a:p>
          <a:p>
            <a:r>
              <a:rPr lang="en-US"/>
              <a:t>Picture: www.kycourts.com</a:t>
            </a:r>
          </a:p>
          <a:p>
            <a:r>
              <a:rPr lang="en-US"/>
              <a:t>&lt;http://www.kycourts.net/AOC/MinorityAffairs/Martin%20Luther%20King,%20Jr.%20--%203.jpg&gt;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E6A20-95E9-46B5-946B-7482A4BD053C}" type="slidenum">
              <a:rPr lang="en-US"/>
              <a:pPr/>
              <a:t>14</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	King was the most famous leader of the Civil Right’s movement and probably the most instrumental American activist in the 20</a:t>
            </a:r>
            <a:r>
              <a:rPr lang="en-US" baseline="30000"/>
              <a:t>th</a:t>
            </a:r>
            <a:r>
              <a:rPr lang="en-US"/>
              <a:t> century.  He was the youngest man to ever win the noble prize and today there is a national holiday that honors his life. He started off his career in defiance of Jim Crowe laws and the vicious Racism African Americans were suffering from across the nation.  He saw great accomplishments in his time but most of the things he fought for did not change until after his death. However, those changes would have never occurred if it wasn’t for the monumental help of important leaders such as Martin Luther King Jr. </a:t>
            </a:r>
          </a:p>
          <a:p>
            <a:endParaRPr lang="en-US"/>
          </a:p>
          <a:p>
            <a:r>
              <a:rPr lang="en-US"/>
              <a:t>Picture: www.exodusnews.com</a:t>
            </a:r>
          </a:p>
          <a:p>
            <a:r>
              <a:rPr lang="en-US"/>
              <a:t>&lt;http://www.exodusnews.com/Photos/MartinLutherKing.jpg&gt;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C2E45-15CB-492C-9F0B-6B2BF9D210DB}" type="slidenum">
              <a:rPr lang="en-US"/>
              <a:pPr/>
              <a:t>15</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	Civil Disobedience is the refusal to obey civil laws in effort to promote change. Usually involved in changing government policy or legislation, Civil Disobedience is characterized by passive resistance or other nonviolent means. The idea of nonviolent civil disobedience was developed by Gandhi in the struggle for Indian Independence. Martin Luther King Jr. brought the idea of nonviolence to the United States in a strong way.  King understood that protesting in non violent ways would ultimately attract the sympathy of people all across the nation.  He was right.  The televised media coverage of many African American marches and rallies made the Civil Rights Movement important on both a national and global level.</a:t>
            </a:r>
          </a:p>
          <a:p>
            <a:endParaRPr lang="en-US"/>
          </a:p>
          <a:p>
            <a:r>
              <a:rPr lang="en-US"/>
              <a:t>picture.: www.answers.com</a:t>
            </a:r>
          </a:p>
          <a:p>
            <a:r>
              <a:rPr lang="en-US"/>
              <a:t>&lt;http://commons.wikimedia.org/wiki/Image:Mlkingmug1.jpg&gt;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53469-621D-4D47-ADDF-B217DBD02030}" type="slidenum">
              <a:rPr lang="en-US"/>
              <a:pPr/>
              <a:t>16</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	The most important aspect of the “Letter From Birmingham Jail” is that it is King’s justification of Civil Disobedience. The letter was written in response to a letter written to king by a group of White clergymen.  The clergymen recognized that African Americans were subject to unfair treatment, however they argued that instead of causing public havoc, King should fight the injustices in the court.  King responded by stating that no change would possible without the protesting action that King and his followers were taking.</a:t>
            </a:r>
          </a:p>
          <a:p>
            <a:endParaRPr lang="en-US"/>
          </a:p>
          <a:p>
            <a:r>
              <a:rPr lang="en-US"/>
              <a:t>Picture: www.Drmartinlutherkingjr.com</a:t>
            </a:r>
          </a:p>
          <a:p>
            <a:r>
              <a:rPr lang="en-US"/>
              <a:t>&lt;http://www.drmartinlutherkingjr.com/letterfrombirminghamjail.htm&gt;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BCD12-E37E-4A04-9D61-32D9AAC917B6}" type="slidenum">
              <a:rPr lang="en-US"/>
              <a:pPr/>
              <a:t>17</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	The eloquent language of Dr. Martin Luther King Jr. is evident in the letter.  He used compassion and sternness together in a wise combination that validates all of his points.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AAF47-AD57-4CAF-BAA6-9C030FC28B48}" type="slidenum">
              <a:rPr lang="en-US"/>
              <a:pPr/>
              <a:t>18</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	President Kennedy did not want the March On Washington to occur.  He thought that it would undermine the Civil Right’s legislation that was being passed in congress.  However the march proceeded anyway in one of the most successful events of The Civil Rights Movement.  The march was a joyous day of song and prayer.  Martin Luther King Jr. stole the crowd with his famous “I Have A Dream” speech.</a:t>
            </a:r>
          </a:p>
          <a:p>
            <a:r>
              <a:rPr lang="en-US"/>
              <a:t>Picture: www.stanford.edu</a:t>
            </a:r>
          </a:p>
          <a:p>
            <a:r>
              <a:rPr lang="en-US"/>
              <a:t>&lt;http://www.stanford.edu/group/King/about_king/chronology/graphics/big/630828-049.jpg&gt;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985E6-C473-44BC-9A0D-8A184ECD5D63}" type="slidenum">
              <a:rPr lang="en-US"/>
              <a:pPr/>
              <a:t>19</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	In his most famous speech Dr. Martin Luther King Jr. talked passionately about the future.  The speech was the climax of the March On Washington and over 20,000 people heard his words.  However, today people across the world are familiar with the timeless phrase, “I Have A Dream.”  King didn’t live to see his dreams become a reality.  But, because of the incredible work he did during his life, we experience many of his dreams today.</a:t>
            </a:r>
          </a:p>
          <a:p>
            <a:endParaRPr lang="en-US"/>
          </a:p>
          <a:p>
            <a:r>
              <a:rPr lang="en-US"/>
              <a:t>picture: www.americanrhetoric.com</a:t>
            </a:r>
          </a:p>
          <a:p>
            <a:r>
              <a:rPr lang="en-US"/>
              <a:t>&lt;http://www.americanrhetoric.com/speeches/Ihaveadream.htm&gt;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87AB3-6246-4031-892E-B644571067B2}" type="slidenum">
              <a:rPr lang="en-US"/>
              <a:pPr/>
              <a:t>20</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		The metaphors and symbolism in the speech is remarkable.  The mastery of the English language captivates all who hear King’s voice and sends shivers down their spine.  The speech is both prodigious and breathe taking.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2B500-A929-40B2-BD84-0FA5FB588277}" type="slidenum">
              <a:rPr lang="en-US"/>
              <a:pPr/>
              <a:t>3</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	Jackie Robinson was born in Cairo, Georgia in 1919.  His mother’s name was Mallie Robinson and he had four siblings, Willie Mae, Mack, Frank and Edgar.  Jackie and his family moved to California in 1920 after his father left the family.  Jackie attended UCLA, where he was the first student to letter in 4 varsity sports.  He played Football with Kenny Washington, a man who would later become one of the first African American Football players.</a:t>
            </a:r>
          </a:p>
          <a:p>
            <a:r>
              <a:rPr lang="en-US"/>
              <a:t>	After leaving UCLA, Jackie Robinson enlisted in the Army for World War II.  Jackie was initially not allowed to attend cadet school.  However, after fighting for it, he was allowed in.	Jackie never made it to Europe to fight in the war.  While training in Fort Hood, Texas, Jackie refused to give up his seat to a white man.  He was court-martialed for his actions.</a:t>
            </a:r>
          </a:p>
          <a:p>
            <a:endParaRPr lang="en-US"/>
          </a:p>
          <a:p>
            <a:r>
              <a:rPr lang="en-US"/>
              <a:t>Picture: www.classicphotos.com</a:t>
            </a:r>
          </a:p>
          <a:p>
            <a:r>
              <a:rPr lang="en-US"/>
              <a:t>&lt;http://www.classicphotos.com/base/Negro_League/bl-433-3.jpg&gt;</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C4C2F-1629-4F3D-BA35-C2C3D6E48585}" type="slidenum">
              <a:rPr lang="en-US"/>
              <a:pPr/>
              <a:t>21</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	At the young age of 6 Ruby Bridges stood up to the most horrific kind of hatred, racism.  No one warned Ruby about the mob she would face or told her about the incredible feat that she would reach by entering the school.  It is hard to imagine just how much courage it took for Ruby Bridges to wake up every morning and go to school.  The painting, </a:t>
            </a:r>
            <a:r>
              <a:rPr lang="en-US" i="1"/>
              <a:t>The Problem We All Live With, </a:t>
            </a:r>
            <a:r>
              <a:rPr lang="en-US"/>
              <a:t>by Norman Rockwell tries to capture the loneliness and fear that Ruby must have felt.</a:t>
            </a:r>
          </a:p>
          <a:p>
            <a:endParaRPr lang="en-US"/>
          </a:p>
          <a:p>
            <a:r>
              <a:rPr lang="en-US"/>
              <a:t>Painting: www.learntoquestion.com</a:t>
            </a:r>
          </a:p>
          <a:p>
            <a:r>
              <a:rPr lang="en-US"/>
              <a:t>&lt;http://www.learntoquestion.com/resources/database/archives/Norman%20Rockwell,%20the%20Problem%20we%20all%20live%20with.jpg&gt;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67DFD-0CE4-402D-BF8D-7BC4A31296C0}" type="slidenum">
              <a:rPr lang="en-US"/>
              <a:pPr/>
              <a:t>22</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t>	It is easy to see why Malcolm X would end up developing the hatred towards White people the expressed in his speeches.  His father was murdered by White Supremacist when Malcolm was very young.  The cops reported that his father committed suicide.</a:t>
            </a:r>
          </a:p>
          <a:p>
            <a:r>
              <a:rPr lang="en-US"/>
              <a:t>	On the street Malcolm was called Detroit red because of his light skin complexion and reddish hair.</a:t>
            </a:r>
          </a:p>
          <a:p>
            <a:r>
              <a:rPr lang="en-US"/>
              <a:t>Picture: wikipedia.org</a:t>
            </a:r>
          </a:p>
          <a:p>
            <a:r>
              <a:rPr lang="en-US"/>
              <a:t>&lt;http://en.wikipedia.org/wiki/Image:Detred104.jpg&gt;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20D7C-C482-4557-838D-7B68E27C8FC4}" type="slidenum">
              <a:rPr lang="en-US"/>
              <a:pPr/>
              <a:t>23</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	When Malcolm X was in jail he earned the nickname Satan because he constantly cursed god and religion.  However, he received mail from the Nation Of Islam.  He instantly was drawn to the teachings of Elijah Muhammad because of his stance on White people.  Elijah Muhammad believed that all Caucasians were evil.</a:t>
            </a:r>
          </a:p>
          <a:p>
            <a:endParaRPr lang="en-US"/>
          </a:p>
          <a:p>
            <a:r>
              <a:rPr lang="en-US"/>
              <a:t>Picture: www.answers.com</a:t>
            </a:r>
          </a:p>
          <a:p>
            <a:r>
              <a:rPr lang="en-US"/>
              <a:t>&lt;http://www.answers.com/topic/hon-elijah-muhammad-jpg&gt;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B3FE2-BA75-467A-8B25-F6E52A5376ED}" type="slidenum">
              <a:rPr lang="en-US"/>
              <a:pPr/>
              <a:t>24</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	In jail Malcolm X became and avid reader of history and philosophy.  In his reading he discovered a lot of information justifying the teachings of Elijah Muhammad and the Nation Of Islam.  Malcolm’s first contact to Elijah Muhammad came through a letter.  Eventually Malcolm wrote a leader to Elijah everyday.</a:t>
            </a:r>
          </a:p>
          <a:p>
            <a:endParaRPr lang="en-US"/>
          </a:p>
          <a:p>
            <a:r>
              <a:rPr lang="en-US"/>
              <a:t>Picture:www2.cddc.vt.edu</a:t>
            </a:r>
          </a:p>
          <a:p>
            <a:r>
              <a:rPr lang="en-US"/>
              <a:t>&lt;http://www2.cddc.vt.edu/marxists/reference/archive/malcolm-x/1965/02/16.jpg&gt;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9EC66-222C-4F5F-8666-F0FFFE20787D}" type="slidenum">
              <a:rPr lang="en-US"/>
              <a:pPr/>
              <a:t>25</a:t>
            </a:fld>
            <a:endParaRPr 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	Some of Malcolm X’s theories are extremely controversial, however what can not be denied is that he had an incredible influence on the world as a leader.  His retelling of of the injustices suffered by his people rallied up African American support behind him.  The violence he urged in response to the injustices instilled fear in whites.</a:t>
            </a:r>
          </a:p>
          <a:p>
            <a:endParaRPr lang="en-US"/>
          </a:p>
          <a:p>
            <a:r>
              <a:rPr lang="en-US"/>
              <a:t>Picture: www.blackagenda.com</a:t>
            </a:r>
          </a:p>
          <a:p>
            <a:r>
              <a:rPr lang="en-US"/>
              <a:t>&lt;http://www.blackagenda.com/images/cyber/malcolm-01.jpg&gt;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68084-DCC2-45BB-9C12-5E8AFD4C57F8}" type="slidenum">
              <a:rPr lang="en-US"/>
              <a:pPr/>
              <a:t>26</a:t>
            </a:fld>
            <a:endParaRPr 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t>	Through the quotes it is clear that Malcolm held some controversial views.  However, it is impossible to ignore the pragmatism behind some of his most contentious arguments. There is 20</a:t>
            </a:r>
            <a:r>
              <a:rPr lang="en-US" baseline="30000"/>
              <a:t>th</a:t>
            </a:r>
            <a:r>
              <a:rPr lang="en-US"/>
              <a:t> century speaker that emphasized the amount of power in their words than Malcolm X did.</a:t>
            </a:r>
          </a:p>
          <a:p>
            <a:endParaRPr lang="en-US"/>
          </a:p>
          <a:p>
            <a:r>
              <a:rPr lang="en-US"/>
              <a:t>Picture: www.selvesandothers.org</a:t>
            </a:r>
          </a:p>
          <a:p>
            <a:r>
              <a:rPr lang="en-US"/>
              <a:t>&lt;http://www.selvesandothers.org/IMG/jpg/malcolmX_300.jpg&gt;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F240A6-6388-4478-B710-9064F7DAD5A2}" type="slidenum">
              <a:rPr lang="en-US"/>
              <a:pPr/>
              <a:t>27</a:t>
            </a:fld>
            <a:endParaRPr 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	Although Malcolm revered Elijah Muhammad in jail, but the early 60’s the relationship developed a significant amount of turbulence.  Malcolm heard rumors that Elijah Muhammad was performing adultery and had fathered a large number of illegitimate children.  In Islam it is a great sin to perform adultery.  Malcolm would later verify the charges of adultery by talking to some of the woman who took place in the action.</a:t>
            </a:r>
          </a:p>
          <a:p>
            <a:endParaRPr lang="en-US"/>
          </a:p>
          <a:p>
            <a:r>
              <a:rPr lang="en-US"/>
              <a:t>Picture: www.infoplease.com</a:t>
            </a:r>
          </a:p>
          <a:p>
            <a:r>
              <a:rPr lang="en-US"/>
              <a:t>&lt;http://img.infoplease.com/images/malcolmx.gif&gt;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EE57A-1959-4F77-BFFF-7E695EB33D71}" type="slidenum">
              <a:rPr lang="en-US"/>
              <a:pPr/>
              <a:t>28</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	Malcolm X’s comments regarding the assassination of president John F. Kennedy Jr. were of his most controversial.  He basically stated that Kennedy had got what he deserved and that he was not mournful about the death. His comments led to public outcry.</a:t>
            </a:r>
          </a:p>
          <a:p>
            <a:endParaRPr lang="en-US"/>
          </a:p>
          <a:p>
            <a:r>
              <a:rPr lang="en-US"/>
              <a:t>Picture: www.historyplace.com</a:t>
            </a:r>
          </a:p>
          <a:p>
            <a:r>
              <a:rPr lang="en-US"/>
              <a:t>&lt;http://www.historyplace.com/specials/portraits/presidents/port-jfk.jpg&gt;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33B4A-7C4B-440E-9E4D-4AA540FA4956}" type="slidenum">
              <a:rPr lang="en-US"/>
              <a:pPr/>
              <a:t>29</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	When Malcolm X took his Hajj, or Pilgrimage to Mecca, he discovered the true structure of Islam.  The religion actually preached equality among races and peace.  This lead Malcolm to give up his theory that all Caucasians were the devil and part from the Nation Of Islam.  The trip had a profound effect on his later life because it changed many of his radical views.  It was his changing views and parting with the NOI that ultimately resulted in his death. Many people believe that the NOI killed him, however there as been no proof that they were linked to the murder.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D6E5D-3C0C-4CF8-9D6D-52FBF8AB15B6}" type="slidenum">
              <a:rPr lang="en-US"/>
              <a:pPr/>
              <a:t>30</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	Malcolm X and Dr. Martin Luther King Jr. did have different views on the means, but in the long run they both had similar aspirations.  They both wanted Racial equality in the United States and for African American’s to rise up together and create their own foundation for success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B4616-5E00-4FF7-9640-FA1CD0DF884A}" type="slidenum">
              <a:rPr lang="en-US"/>
              <a:pPr/>
              <a:t>4</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	Branch Rickey had a secret goal of signing the top African American baseball players in the United States to his team.  In baseball there was no rule that prevented African Americans from entering the league.  However, any attempt by a Black man to enter the league had failed miserably because they were mistreated by league officials and rival players.  Branch Rickey told his scouts to search for the top Negro league players in effort to start an all new African American baseball league.  However he was secretly looking to sign a star Black Player.  Jackie Robinson was the man and in 1946 Jackie was signed to play on a Dodgers Minor League team in Montreal.</a:t>
            </a:r>
          </a:p>
          <a:p>
            <a:endParaRPr lang="en-US"/>
          </a:p>
          <a:p>
            <a:r>
              <a:rPr lang="en-US"/>
              <a:t>Picture (left): Answers.com</a:t>
            </a:r>
          </a:p>
          <a:p>
            <a:r>
              <a:rPr lang="en-US"/>
              <a:t>&lt;http://www.answers.com/topic/jrobinson-jpg&gt;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52C3E-9F97-4720-B3DB-AD1E5877CDB4}" type="slidenum">
              <a:rPr lang="en-US"/>
              <a:pPr/>
              <a:t>31</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	Black Power means Black nationalism.  It is celebrating being Black as a unique and positive quality.  A quality that all Blacks alike should group together and form their own position of power.</a:t>
            </a:r>
          </a:p>
          <a:p>
            <a:endParaRPr lang="en-US"/>
          </a:p>
          <a:p>
            <a:r>
              <a:rPr lang="en-US"/>
              <a:t>Picture: www.marxists.org</a:t>
            </a:r>
          </a:p>
          <a:p>
            <a:r>
              <a:rPr lang="en-US"/>
              <a:t>&lt;http://www.marxists.org/history/usa/workers/black-panthers/pics/carmichael.jpg&gt;</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50E44-26DE-417B-B305-A1FA7D788E2E}" type="slidenum">
              <a:rPr lang="en-US"/>
              <a:pPr/>
              <a:t>32</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	Tommie Smith and John Carlos’s nod to Black power is the most poignant image of the Black power movement.  The two men stood in front of the world and raised their black glove covered fist.</a:t>
            </a:r>
          </a:p>
          <a:p>
            <a:endParaRPr lang="en-US"/>
          </a:p>
          <a:p>
            <a:r>
              <a:rPr lang="en-US"/>
              <a:t>Picture: www.Answers.com</a:t>
            </a:r>
          </a:p>
          <a:p>
            <a:r>
              <a:rPr lang="en-US"/>
              <a:t>&lt;http://www.answers.com/topic/carlos-smith-jpg&gt;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45871-B53A-49A4-95B6-360652FDA7A9}" type="slidenum">
              <a:rPr lang="en-US"/>
              <a:pPr/>
              <a:t>33</a:t>
            </a:fld>
            <a:endParaRPr 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	Of the Black militant groups, the Black Panther Party was probably the most influential.  The Black Panther Party spurred from the anger that fueled the Black power movement.  For five years the party brought the fierce cries for equality to the largest cities in the United States.</a:t>
            </a:r>
          </a:p>
          <a:p>
            <a:r>
              <a:rPr lang="en-US"/>
              <a:t>	The Blank Panthers included African Americans who could not stand the slow pace of the Civil Rights Movement.  Panthers wanted changes immediately.</a:t>
            </a:r>
          </a:p>
          <a:p>
            <a:endParaRPr lang="en-US"/>
          </a:p>
          <a:p>
            <a:r>
              <a:rPr lang="en-US"/>
              <a:t>Picture: www.answers.com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84986-28B3-406E-9C65-B9A1528D07A8}" type="slidenum">
              <a:rPr lang="en-US"/>
              <a:pPr/>
              <a:t>34</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		Members of the Black Panther Party were always seen on TV.  They were dressed in black leather coats.  They had a shot gun in one hand and a law book in the other. The Black Panthers were ready to confront police officers and fight crime in court.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70B88-B4BC-4E08-A162-6D2205C80842}" type="slidenum">
              <a:rPr lang="en-US"/>
              <a:pPr/>
              <a:t>5</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	Jackie Robinson was known for his fiery attitude.  Many people feared that he would not be able to handle the severe abuse he would be forced to take by racists in the Major Leagues.  Many thought the laid back Roy Campanella would be better choice for the job.  However, Rickey understood that Jackie’s outspoken style would in the long run benefit the cause.  Jackie agreed not to retaliate to any the abuse he would take in his first two years of play and became the first African American ball player to play in the Major Leagues.</a:t>
            </a:r>
          </a:p>
          <a:p>
            <a:endParaRPr lang="en-US"/>
          </a:p>
          <a:p>
            <a:r>
              <a:rPr lang="en-US"/>
              <a:t>Picture: www.espn.com</a:t>
            </a:r>
          </a:p>
          <a:p>
            <a:r>
              <a:rPr lang="en-US"/>
              <a:t>&lt;http://espn-i.starwave.com/media/classic/2001/0207/photo/c_jrob2_i.jpg&gt;</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2D80D-4B06-426F-9EB6-CE9EE0833E91}" type="slidenum">
              <a:rPr lang="en-US"/>
              <a:pPr/>
              <a:t>6</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	Robinson took a large amount of abuse in his first seasons as a Dodger.  A large group of Dodgers, mostly southerners, led by Dixie Walker threatened to strike if they were forced to play alongside with a Black man.  However, Dodger management insisted that the men were welcome to find jobs elsewhere and the threat was rescinded.</a:t>
            </a:r>
          </a:p>
          <a:p>
            <a:r>
              <a:rPr lang="en-US"/>
              <a:t>	Robinson received pestering from both players and fans.  Many pitchers would throw pitches at his head while base runners tried to cut him with their cleats.  He was verbally attacked by fans, opposing players and even teammates. The most horrific team was the Philadelphia Phillies, lead by manager Ben Chapman, who called out racist slang from the bench and told him to “go back to the jungle.”</a:t>
            </a:r>
          </a:p>
          <a:p>
            <a:endParaRPr lang="en-US"/>
          </a:p>
          <a:p>
            <a:r>
              <a:rPr lang="en-US"/>
              <a:t>Picture: www.veaweteach.com</a:t>
            </a:r>
          </a:p>
          <a:p>
            <a:r>
              <a:rPr lang="en-US"/>
              <a:t>&lt;http://www.veaweteach.org/images/photos/people/Jackie_Robinson.jpg&gt;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78D4D-60FD-4A19-8DCC-E24EFBE67626}" type="slidenum">
              <a:rPr lang="en-US"/>
              <a:pPr/>
              <a:t>7</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	Jackie did have some support on the team.  A man by the name of Pee Wee Reese from Kentucky was Jackie’s closest friend.  The story involving the two men is one of the most inspiring sport stories.  The two men were playing for the Dodgers in Cincinnati. The attack on Jackie from the crowd was vicious and Reese decided to walk over and put his arm around Jackie.  Pee Wee Reese stared right at the men who were bother Jackie and smiled at Jackie.  The crowd was silenced by the action.  Jackie remembers, “Pee Wee kind of sensed the sort of hopeless, dead feeling in me and came over and stood beside me for a while.  He didn't say a word but he looked over at the chaps who were yelling at me through him and just stared. He was standing by me, I could tell you that. I will never forget it,“</a:t>
            </a:r>
          </a:p>
          <a:p>
            <a:endParaRPr lang="en-US"/>
          </a:p>
          <a:p>
            <a:r>
              <a:rPr lang="en-US"/>
              <a:t>Picture: www.baseball-almanac.com</a:t>
            </a:r>
          </a:p>
          <a:p>
            <a:r>
              <a:rPr lang="en-US"/>
              <a:t>&lt;http://www.baseball-almanac.com/quotes/reese_robinson.jpg&gt;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78E0A-E828-4B8A-BBC3-7752FDCA7FEA}" type="slidenum">
              <a:rPr lang="en-US"/>
              <a:pPr/>
              <a:t>8</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	Jackie Robinson’s actions were important beyond the scope of Baseball.  His actions objectified the mentality of African American Leader’s such as Martin Luther King Jr.  His relentless endeavor to desegregate Baseball while refusing retaliate or give in to the racist abuse directed at him was a classic example of the Civil Disobedience that was used during The Civil Rights Movement. Lastly, the success of Jacie Robinson’s attempt gave hope to African Americans everywhere.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A5A8E-E446-4E06-9BC1-A33EE34004B4}" type="slidenum">
              <a:rPr lang="en-US"/>
              <a:pPr/>
              <a:t>9</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	Rosa Parks was born in Tuskegee Alabama.  Her father was a carpenter and her mother was a teacher.  As a child she was very small and suffered from constant sickness.  When her parents separated, Rosa and her mother moved to Pine Level Alabama, a town right outside of Montgomery.</a:t>
            </a:r>
          </a:p>
          <a:p>
            <a:r>
              <a:rPr lang="en-US"/>
              <a:t>	In the South, Jim Crowe laws separated everyone.  While bus and train companies did not provide separate vehicles for Blacks and Whites, there was a seating policy.  There was no transportation of Black School children.  </a:t>
            </a:r>
          </a:p>
          <a:p>
            <a:r>
              <a:rPr lang="en-US"/>
              <a:t>	When Rosa was a child her school was burned down twice by White Supremacist and the Ku Klux Klan marched down her street.</a:t>
            </a:r>
          </a:p>
          <a:p>
            <a:endParaRPr lang="en-US"/>
          </a:p>
          <a:p>
            <a:r>
              <a:rPr lang="en-US"/>
              <a:t>Picture: www.Answers.com</a:t>
            </a:r>
          </a:p>
          <a:p>
            <a:r>
              <a:rPr lang="en-US"/>
              <a:t>&lt;http://www.answers.com/topic/rosaparks-jpg&gt;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60BE3-DE18-4331-8293-75EE366B42E3}" type="slidenum">
              <a:rPr lang="en-US"/>
              <a:pPr/>
              <a:t>10</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	In 1932 Rosa married Raymond Parks.  An African American man who was a member of the NAACP.  At the time he was working to help the Scottsboro Boys, Black men who were falsely accused of raping two white women. Later Rosa would become an active member of the NAACP.  She worked for awhile in Maxwell Air force Base.  At the base segregation was outlawed.  Rosa considered this a wake up call because she saw that integration could work at the base.</a:t>
            </a:r>
          </a:p>
          <a:p>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9676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6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80975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228600"/>
            <a:ext cx="527685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312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089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437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828800"/>
            <a:ext cx="21717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500" y="1828800"/>
            <a:ext cx="21717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16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67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284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46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198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54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hyperlink" Target="http://www.answers.com/topic/-122"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hyperlink" Target="http://commons.wikimedia.org/wiki/Image:Martin%20Luther%20King%20-%20March%20on%20Washington.jpg" TargetMode="External"/><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6" name="Picture 22" descr="Malcolm-x"/>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3581400"/>
            <a:ext cx="1443038"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arlos-Smith"/>
          <p:cNvPicPr>
            <a:picLocks noChangeAspect="1" noChangeArrowheads="1"/>
          </p:cNvPicPr>
          <p:nvPr userDrawn="1"/>
        </p:nvPicPr>
        <p:blipFill>
          <a:blip r:embed="rId14">
            <a:grayscl/>
            <a:extLst>
              <a:ext uri="{28A0092B-C50C-407E-A947-70E740481C1C}">
                <a14:useLocalDpi xmlns:a14="http://schemas.microsoft.com/office/drawing/2010/main" val="0"/>
              </a:ext>
            </a:extLst>
          </a:blip>
          <a:srcRect b="21428"/>
          <a:stretch>
            <a:fillRect/>
          </a:stretch>
        </p:blipFill>
        <p:spPr bwMode="auto">
          <a:xfrm>
            <a:off x="0" y="5181600"/>
            <a:ext cx="148431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l1-017"/>
          <p:cNvPicPr>
            <a:picLocks noChangeAspect="1" noChangeArrowheads="1"/>
          </p:cNvPicPr>
          <p:nvPr userDrawn="1"/>
        </p:nvPicPr>
        <p:blipFill>
          <a:blip r:embed="rId15">
            <a:lum bright="58000" contrast="-70000"/>
            <a:extLst>
              <a:ext uri="{28A0092B-C50C-407E-A947-70E740481C1C}">
                <a14:useLocalDpi xmlns:a14="http://schemas.microsoft.com/office/drawing/2010/main" val="0"/>
              </a:ext>
            </a:extLst>
          </a:blip>
          <a:srcRect l="12871" r="3961"/>
          <a:stretch>
            <a:fillRect/>
          </a:stretch>
        </p:blipFill>
        <p:spPr bwMode="auto">
          <a:xfrm>
            <a:off x="1447800" y="-14288"/>
            <a:ext cx="7696200" cy="687228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1676400" y="1828800"/>
            <a:ext cx="4495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7" name="Picture 13" descr="King is perhaps most famous for his &quot;I Have a Dream&quot; speech, given in front of the Lincoln Memorial during the 1963 March on Washington for Jobs and Freedom.">
            <a:hlinkClick r:id="rId16"/>
          </p:cNvPr>
          <p:cNvPicPr>
            <a:picLocks noChangeAspect="1" noChangeArrowheads="1"/>
          </p:cNvPicPr>
          <p:nvPr userDrawn="1"/>
        </p:nvPicPr>
        <p:blipFill>
          <a:blip r:embed="rId17">
            <a:extLst>
              <a:ext uri="{28A0092B-C50C-407E-A947-70E740481C1C}">
                <a14:useLocalDpi xmlns:a14="http://schemas.microsoft.com/office/drawing/2010/main" val="0"/>
              </a:ext>
            </a:extLst>
          </a:blip>
          <a:srcRect l="10413" b="8000"/>
          <a:stretch>
            <a:fillRect/>
          </a:stretch>
        </p:blipFill>
        <p:spPr bwMode="auto">
          <a:xfrm>
            <a:off x="0" y="1828800"/>
            <a:ext cx="14478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sa Parks' Police mugshot">
            <a:hlinkClick r:id="rId18"/>
          </p:cNvPr>
          <p:cNvPicPr>
            <a:picLocks noChangeAspect="1" noChangeArrowheads="1"/>
          </p:cNvPicPr>
          <p:nvPr userDrawn="1"/>
        </p:nvPicPr>
        <p:blipFill>
          <a:blip r:embed="rId19">
            <a:extLst>
              <a:ext uri="{28A0092B-C50C-407E-A947-70E740481C1C}">
                <a14:useLocalDpi xmlns:a14="http://schemas.microsoft.com/office/drawing/2010/main" val="0"/>
              </a:ext>
            </a:extLst>
          </a:blip>
          <a:srcRect l="8888" t="6866" r="6667" b="10728"/>
          <a:stretch>
            <a:fillRect/>
          </a:stretch>
        </p:blipFill>
        <p:spPr bwMode="auto">
          <a:xfrm>
            <a:off x="0" y="0"/>
            <a:ext cx="1447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038" name="Line 14"/>
          <p:cNvSpPr>
            <a:spLocks noChangeShapeType="1"/>
          </p:cNvSpPr>
          <p:nvPr userDrawn="1"/>
        </p:nvSpPr>
        <p:spPr bwMode="auto">
          <a:xfrm>
            <a:off x="0" y="1828800"/>
            <a:ext cx="1447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userDrawn="1"/>
        </p:nvSpPr>
        <p:spPr bwMode="auto">
          <a:xfrm flipV="1">
            <a:off x="1447800" y="0"/>
            <a:ext cx="0" cy="68580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auto">
          <a:xfrm>
            <a:off x="1828800" y="228600"/>
            <a:ext cx="708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Line 17"/>
          <p:cNvSpPr>
            <a:spLocks noChangeShapeType="1"/>
          </p:cNvSpPr>
          <p:nvPr userDrawn="1"/>
        </p:nvSpPr>
        <p:spPr bwMode="auto">
          <a:xfrm>
            <a:off x="0" y="3581400"/>
            <a:ext cx="1447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Line 18"/>
          <p:cNvSpPr>
            <a:spLocks noChangeShapeType="1"/>
          </p:cNvSpPr>
          <p:nvPr userDrawn="1"/>
        </p:nvSpPr>
        <p:spPr bwMode="auto">
          <a:xfrm>
            <a:off x="0" y="5181600"/>
            <a:ext cx="1447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Georgia" pitchFamily="18" charset="0"/>
        </a:defRPr>
      </a:lvl2pPr>
      <a:lvl3pPr algn="ctr" rtl="0" fontAlgn="base">
        <a:spcBef>
          <a:spcPct val="0"/>
        </a:spcBef>
        <a:spcAft>
          <a:spcPct val="0"/>
        </a:spcAft>
        <a:defRPr sz="4000">
          <a:solidFill>
            <a:schemeClr val="tx2"/>
          </a:solidFill>
          <a:latin typeface="Georgia" pitchFamily="18" charset="0"/>
        </a:defRPr>
      </a:lvl3pPr>
      <a:lvl4pPr algn="ctr" rtl="0" fontAlgn="base">
        <a:spcBef>
          <a:spcPct val="0"/>
        </a:spcBef>
        <a:spcAft>
          <a:spcPct val="0"/>
        </a:spcAft>
        <a:defRPr sz="4000">
          <a:solidFill>
            <a:schemeClr val="tx2"/>
          </a:solidFill>
          <a:latin typeface="Georgia" pitchFamily="18" charset="0"/>
        </a:defRPr>
      </a:lvl4pPr>
      <a:lvl5pPr algn="ctr" rtl="0" fontAlgn="base">
        <a:spcBef>
          <a:spcPct val="0"/>
        </a:spcBef>
        <a:spcAft>
          <a:spcPct val="0"/>
        </a:spcAft>
        <a:defRPr sz="4000">
          <a:solidFill>
            <a:schemeClr val="tx2"/>
          </a:solidFill>
          <a:latin typeface="Georgia" pitchFamily="18" charset="0"/>
        </a:defRPr>
      </a:lvl5pPr>
      <a:lvl6pPr marL="457200" algn="ctr" rtl="0" fontAlgn="base">
        <a:spcBef>
          <a:spcPct val="0"/>
        </a:spcBef>
        <a:spcAft>
          <a:spcPct val="0"/>
        </a:spcAft>
        <a:defRPr sz="4000">
          <a:solidFill>
            <a:schemeClr val="tx2"/>
          </a:solidFill>
          <a:latin typeface="Georgia" pitchFamily="18" charset="0"/>
        </a:defRPr>
      </a:lvl6pPr>
      <a:lvl7pPr marL="914400" algn="ctr" rtl="0" fontAlgn="base">
        <a:spcBef>
          <a:spcPct val="0"/>
        </a:spcBef>
        <a:spcAft>
          <a:spcPct val="0"/>
        </a:spcAft>
        <a:defRPr sz="4000">
          <a:solidFill>
            <a:schemeClr val="tx2"/>
          </a:solidFill>
          <a:latin typeface="Georgia" pitchFamily="18" charset="0"/>
        </a:defRPr>
      </a:lvl7pPr>
      <a:lvl8pPr marL="1371600" algn="ctr" rtl="0" fontAlgn="base">
        <a:spcBef>
          <a:spcPct val="0"/>
        </a:spcBef>
        <a:spcAft>
          <a:spcPct val="0"/>
        </a:spcAft>
        <a:defRPr sz="4000">
          <a:solidFill>
            <a:schemeClr val="tx2"/>
          </a:solidFill>
          <a:latin typeface="Georgia" pitchFamily="18" charset="0"/>
        </a:defRPr>
      </a:lvl8pPr>
      <a:lvl9pPr marL="1828800" algn="ctr" rtl="0" fontAlgn="base">
        <a:spcBef>
          <a:spcPct val="0"/>
        </a:spcBef>
        <a:spcAft>
          <a:spcPct val="0"/>
        </a:spcAft>
        <a:defRPr sz="4000">
          <a:solidFill>
            <a:schemeClr val="tx2"/>
          </a:solidFill>
          <a:latin typeface="Georgia" pitchFamily="18" charset="0"/>
        </a:defRPr>
      </a:lvl9pPr>
    </p:titleStyle>
    <p:bodyStyle>
      <a:lvl1pPr marL="342900" indent="-342900" algn="l" rtl="0" fontAlgn="base">
        <a:spcBef>
          <a:spcPct val="20000"/>
        </a:spcBef>
        <a:spcAft>
          <a:spcPct val="0"/>
        </a:spcAft>
        <a:buSzPct val="150000"/>
        <a:buFont typeface="Wingdings" pitchFamily="2" charset="2"/>
        <a:buBlip>
          <a:blip r:embed="rId20"/>
        </a:buBlip>
        <a:defRPr sz="2000">
          <a:solidFill>
            <a:srgbClr val="000000"/>
          </a:solidFill>
          <a:latin typeface="+mn-lt"/>
          <a:ea typeface="+mn-ea"/>
          <a:cs typeface="+mn-cs"/>
        </a:defRPr>
      </a:lvl1pPr>
      <a:lvl2pPr marL="742950" indent="-285750" algn="l" rtl="0" fontAlgn="base">
        <a:spcBef>
          <a:spcPct val="20000"/>
        </a:spcBef>
        <a:spcAft>
          <a:spcPct val="0"/>
        </a:spcAft>
        <a:buSzPct val="115000"/>
        <a:buChar char="•"/>
        <a:defRPr>
          <a:solidFill>
            <a:schemeClr val="tx1"/>
          </a:solidFill>
          <a:latin typeface="+mn-lt"/>
        </a:defRPr>
      </a:lvl2pPr>
      <a:lvl3pPr marL="1143000" indent="-228600" algn="l" rtl="0" fontAlgn="base">
        <a:spcBef>
          <a:spcPct val="20000"/>
        </a:spcBef>
        <a:spcAft>
          <a:spcPct val="0"/>
        </a:spcAft>
        <a:buSzPct val="115000"/>
        <a:buFont typeface="Arial" charset="0"/>
        <a:buChar char="–"/>
        <a:defRPr>
          <a:solidFill>
            <a:schemeClr val="tx1"/>
          </a:solidFill>
          <a:latin typeface="+mn-lt"/>
        </a:defRPr>
      </a:lvl3pPr>
      <a:lvl4pPr marL="1600200" indent="-228600" algn="l" rtl="0" fontAlgn="base">
        <a:spcBef>
          <a:spcPct val="20000"/>
        </a:spcBef>
        <a:spcAft>
          <a:spcPct val="0"/>
        </a:spcAft>
        <a:buSzPct val="115000"/>
        <a:buFont typeface="Arial" charset="0"/>
        <a:buChar char="–"/>
        <a:defRPr>
          <a:solidFill>
            <a:schemeClr val="tx1"/>
          </a:solidFill>
          <a:latin typeface="+mn-lt"/>
        </a:defRPr>
      </a:lvl4pPr>
      <a:lvl5pPr marL="2057400" indent="-228600" algn="l" rtl="0" fontAlgn="base">
        <a:spcBef>
          <a:spcPct val="20000"/>
        </a:spcBef>
        <a:spcAft>
          <a:spcPct val="0"/>
        </a:spcAft>
        <a:buSzPct val="115000"/>
        <a:buFont typeface="Arial" charset="0"/>
        <a:buChar char="–"/>
        <a:defRPr>
          <a:solidFill>
            <a:schemeClr val="tx1"/>
          </a:solidFill>
          <a:latin typeface="+mn-lt"/>
        </a:defRPr>
      </a:lvl5pPr>
      <a:lvl6pPr marL="2514600" indent="-228600" algn="l" rtl="0" fontAlgn="base">
        <a:spcBef>
          <a:spcPct val="20000"/>
        </a:spcBef>
        <a:spcAft>
          <a:spcPct val="0"/>
        </a:spcAft>
        <a:buSzPct val="115000"/>
        <a:buFont typeface="Arial" charset="0"/>
        <a:buChar char="–"/>
        <a:defRPr>
          <a:solidFill>
            <a:schemeClr val="tx1"/>
          </a:solidFill>
          <a:latin typeface="+mn-lt"/>
        </a:defRPr>
      </a:lvl6pPr>
      <a:lvl7pPr marL="2971800" indent="-228600" algn="l" rtl="0" fontAlgn="base">
        <a:spcBef>
          <a:spcPct val="20000"/>
        </a:spcBef>
        <a:spcAft>
          <a:spcPct val="0"/>
        </a:spcAft>
        <a:buSzPct val="115000"/>
        <a:buFont typeface="Arial" charset="0"/>
        <a:buChar char="–"/>
        <a:defRPr>
          <a:solidFill>
            <a:schemeClr val="tx1"/>
          </a:solidFill>
          <a:latin typeface="+mn-lt"/>
        </a:defRPr>
      </a:lvl7pPr>
      <a:lvl8pPr marL="3429000" indent="-228600" algn="l" rtl="0" fontAlgn="base">
        <a:spcBef>
          <a:spcPct val="20000"/>
        </a:spcBef>
        <a:spcAft>
          <a:spcPct val="0"/>
        </a:spcAft>
        <a:buSzPct val="115000"/>
        <a:buFont typeface="Arial" charset="0"/>
        <a:buChar char="–"/>
        <a:defRPr>
          <a:solidFill>
            <a:schemeClr val="tx1"/>
          </a:solidFill>
          <a:latin typeface="+mn-lt"/>
        </a:defRPr>
      </a:lvl8pPr>
      <a:lvl9pPr marL="3886200" indent="-228600" algn="l" rtl="0" fontAlgn="base">
        <a:spcBef>
          <a:spcPct val="20000"/>
        </a:spcBef>
        <a:spcAft>
          <a:spcPct val="0"/>
        </a:spcAft>
        <a:buSzPct val="115000"/>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www.peabody.yale.edu/images/events/mlk/mlk.gif&amp;imgrefurl=http://www.peabody.yale.edu/events/ev_annual.html&amp;h=267&amp;w=250&amp;sz=7&amp;tbnid=HHCjaJ63WKl6BM:&amp;tbnh=108&amp;tbnw=101&amp;hl=en&amp;start=7&amp;prev=/images%3Fq%3Dmartin%2Bluther%2Bking%2Bjr.%26svnum%3D10%26hl%3Den%26lr%3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1/14/Mlkingmug1.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www.drmartinlutherkingjr.com/index.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dministrator\Desktop\king.wav" TargetMode="External"/><Relationship Id="rId1" Type="http://schemas.microsoft.com/office/2007/relationships/media" Target="file:///C:\Documents%20and%20Settings\Administrator\Desktop\king.wav" TargetMode="External"/><Relationship Id="rId5" Type="http://schemas.openxmlformats.org/officeDocument/2006/relationships/image" Target="../media/image25.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dministrator\Desktop\criminal.wav" TargetMode="External"/><Relationship Id="rId1" Type="http://schemas.microsoft.com/office/2007/relationships/media" Target="file:///C:\Documents%20and%20Settings\Administrator\Desktop\criminal.wav" TargetMode="External"/><Relationship Id="rId6" Type="http://schemas.openxmlformats.org/officeDocument/2006/relationships/image" Target="../media/image25.png"/><Relationship Id="rId5" Type="http://schemas.openxmlformats.org/officeDocument/2006/relationships/image" Target="../media/image32.jpe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3600" y="2133600"/>
            <a:ext cx="6553200" cy="1470025"/>
          </a:xfrm>
        </p:spPr>
        <p:txBody>
          <a:bodyPr/>
          <a:lstStyle/>
          <a:p>
            <a:r>
              <a:rPr lang="en-US" b="1">
                <a:effectLst>
                  <a:outerShdw blurRad="38100" dist="38100" dir="2700000" algn="tl">
                    <a:srgbClr val="C0C0C0"/>
                  </a:outerShdw>
                </a:effectLst>
              </a:rPr>
              <a:t>Leaders Of The Civil Rights Movement</a:t>
            </a:r>
          </a:p>
        </p:txBody>
      </p:sp>
      <p:sp>
        <p:nvSpPr>
          <p:cNvPr id="2051" name="Rectangle 3"/>
          <p:cNvSpPr>
            <a:spLocks noGrp="1" noChangeArrowheads="1"/>
          </p:cNvSpPr>
          <p:nvPr>
            <p:ph type="subTitle" idx="1"/>
          </p:nvPr>
        </p:nvSpPr>
        <p:spPr>
          <a:xfrm>
            <a:off x="3124200" y="4724400"/>
            <a:ext cx="4419600" cy="1066800"/>
          </a:xfrm>
          <a:noFill/>
          <a:ln w="19050">
            <a:solidFill>
              <a:schemeClr val="tx1"/>
            </a:solidFill>
            <a:miter lim="800000"/>
            <a:headEnd/>
            <a:tailEnd/>
          </a:ln>
        </p:spPr>
        <p:txBody>
          <a:bodyPr/>
          <a:lstStyle/>
          <a:p>
            <a:pPr>
              <a:lnSpc>
                <a:spcPct val="80000"/>
              </a:lnSpc>
            </a:pPr>
            <a:r>
              <a:rPr lang="en-US" sz="1800" b="1"/>
              <a:t>Ben C.</a:t>
            </a:r>
            <a:br>
              <a:rPr lang="en-US" sz="1800" b="1"/>
            </a:br>
            <a:r>
              <a:rPr lang="en-US" sz="1800" b="1"/>
              <a:t>Horace Greeley High School</a:t>
            </a:r>
            <a:br>
              <a:rPr lang="en-US" sz="1800" b="1"/>
            </a:br>
            <a:r>
              <a:rPr lang="en-US" sz="1800" b="1"/>
              <a:t>Ms. Pojer</a:t>
            </a:r>
          </a:p>
          <a:p>
            <a:pPr>
              <a:lnSpc>
                <a:spcPct val="80000"/>
              </a:lnSpc>
            </a:pPr>
            <a:r>
              <a:rPr lang="en-US" sz="1800" b="1"/>
              <a:t>American History, 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28800" y="228600"/>
            <a:ext cx="7086600" cy="1371600"/>
          </a:xfrm>
        </p:spPr>
        <p:txBody>
          <a:bodyPr/>
          <a:lstStyle/>
          <a:p>
            <a:r>
              <a:rPr lang="en-US" b="1">
                <a:effectLst>
                  <a:outerShdw blurRad="38100" dist="38100" dir="2700000" algn="tl">
                    <a:srgbClr val="C0C0C0"/>
                  </a:outerShdw>
                </a:effectLst>
              </a:rPr>
              <a:t>Events Leading Up To Rosa’s Protest</a:t>
            </a:r>
          </a:p>
        </p:txBody>
      </p:sp>
      <p:sp>
        <p:nvSpPr>
          <p:cNvPr id="20483" name="Rectangle 3"/>
          <p:cNvSpPr>
            <a:spLocks noGrp="1" noChangeArrowheads="1"/>
          </p:cNvSpPr>
          <p:nvPr>
            <p:ph type="body" idx="1"/>
          </p:nvPr>
        </p:nvSpPr>
        <p:spPr>
          <a:xfrm>
            <a:off x="2133600" y="1828800"/>
            <a:ext cx="6400800" cy="4572000"/>
          </a:xfrm>
          <a:solidFill>
            <a:schemeClr val="bg1"/>
          </a:solidFill>
          <a:ln>
            <a:solidFill>
              <a:schemeClr val="tx1"/>
            </a:solidFill>
            <a:miter lim="800000"/>
            <a:headEnd/>
            <a:tailEnd/>
          </a:ln>
        </p:spPr>
        <p:txBody>
          <a:bodyPr/>
          <a:lstStyle/>
          <a:p>
            <a:pPr marL="746125" indent="-685800">
              <a:buFont typeface="Wingdings" pitchFamily="2" charset="2"/>
              <a:buBlip>
                <a:blip r:embed="rId3"/>
              </a:buBlip>
            </a:pPr>
            <a:r>
              <a:rPr lang="en-US" sz="1900" b="1"/>
              <a:t>Parks was an active member of The Civil Rights Movement and joined the Montgomery chapter of NAACP (</a:t>
            </a:r>
            <a:r>
              <a:rPr lang="en-US" sz="1900" b="1">
                <a:solidFill>
                  <a:schemeClr val="tx1"/>
                </a:solidFill>
              </a:rPr>
              <a:t>National Association for the Advancement of Colored People)</a:t>
            </a:r>
            <a:r>
              <a:rPr lang="en-US" sz="1900" b="1"/>
              <a:t> in 1943.</a:t>
            </a:r>
          </a:p>
          <a:p>
            <a:pPr marL="746125" indent="-685800">
              <a:buFont typeface="Wingdings" pitchFamily="2" charset="2"/>
              <a:buBlip>
                <a:blip r:embed="rId3"/>
              </a:buBlip>
            </a:pPr>
            <a:r>
              <a:rPr lang="en-US" sz="1900" b="1"/>
              <a:t>In 1944 Jackie Robinson refused to give up his bus seat in Texas.</a:t>
            </a:r>
          </a:p>
          <a:p>
            <a:pPr marL="746125" indent="-685800">
              <a:buFont typeface="Wingdings" pitchFamily="2" charset="2"/>
              <a:buBlip>
                <a:blip r:embed="rId3"/>
              </a:buBlip>
            </a:pPr>
            <a:r>
              <a:rPr lang="en-US" sz="1900" b="1"/>
              <a:t>In 1955, Black Activist in Montgomery were building a case around Claudette Colvin, a 15 year old girl who refused to give up her seat on a bus.  She was arrested and forcibly removed from the bus.</a:t>
            </a:r>
          </a:p>
          <a:p>
            <a:pPr marL="746125" indent="-685800">
              <a:buFont typeface="Wingdings" pitchFamily="2" charset="2"/>
              <a:buBlip>
                <a:blip r:embed="rId3"/>
              </a:buBlip>
            </a:pPr>
            <a:r>
              <a:rPr lang="en-US" sz="1900" b="1"/>
              <a:t>African Americans made up 75% of the passengers in the Bus system but still had to deal with unfair rules.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8600"/>
            <a:ext cx="7086600" cy="1143000"/>
          </a:xfrm>
        </p:spPr>
        <p:txBody>
          <a:bodyPr/>
          <a:lstStyle/>
          <a:p>
            <a:r>
              <a:rPr lang="en-US" b="1">
                <a:effectLst>
                  <a:outerShdw blurRad="38100" dist="38100" dir="2700000" algn="tl">
                    <a:srgbClr val="C0C0C0"/>
                  </a:outerShdw>
                </a:effectLst>
              </a:rPr>
              <a:t>The Arrest</a:t>
            </a:r>
          </a:p>
        </p:txBody>
      </p:sp>
      <p:sp>
        <p:nvSpPr>
          <p:cNvPr id="21507" name="Rectangle 3"/>
          <p:cNvSpPr>
            <a:spLocks noGrp="1" noChangeArrowheads="1"/>
          </p:cNvSpPr>
          <p:nvPr>
            <p:ph type="body" idx="1"/>
          </p:nvPr>
        </p:nvSpPr>
        <p:spPr>
          <a:xfrm>
            <a:off x="1676400" y="1600200"/>
            <a:ext cx="3429000" cy="4800600"/>
          </a:xfrm>
          <a:solidFill>
            <a:schemeClr val="bg1"/>
          </a:solidFill>
          <a:ln>
            <a:solidFill>
              <a:schemeClr val="tx1"/>
            </a:solidFill>
            <a:miter lim="800000"/>
            <a:headEnd/>
            <a:tailEnd/>
          </a:ln>
        </p:spPr>
        <p:txBody>
          <a:bodyPr/>
          <a:lstStyle/>
          <a:p>
            <a:pPr marL="685800" indent="-685800">
              <a:buFont typeface="Wingdings" pitchFamily="2" charset="2"/>
              <a:buBlip>
                <a:blip r:embed="rId3"/>
              </a:buBlip>
            </a:pPr>
            <a:r>
              <a:rPr lang="en-US" sz="1800" b="1"/>
              <a:t>On December 1, 1955 Rosa Parks refused to give up her seat to a White man on a bus.</a:t>
            </a:r>
          </a:p>
          <a:p>
            <a:pPr marL="685800" indent="-685800">
              <a:buFont typeface="Wingdings" pitchFamily="2" charset="2"/>
              <a:buBlip>
                <a:blip r:embed="rId3"/>
              </a:buBlip>
            </a:pPr>
            <a:r>
              <a:rPr lang="en-US" sz="1800" b="1"/>
              <a:t>Parks was arrested and charged with the violation of a segregation law in The Montgomery City Code.</a:t>
            </a:r>
          </a:p>
          <a:p>
            <a:pPr marL="685800" indent="-685800">
              <a:buFont typeface="Wingdings" pitchFamily="2" charset="2"/>
              <a:buBlip>
                <a:blip r:embed="rId3"/>
              </a:buBlip>
            </a:pPr>
            <a:r>
              <a:rPr lang="en-US" sz="1800" b="1"/>
              <a:t>50 African American leaders in the community met to discuss what to do about Rosa’s arrest.</a:t>
            </a:r>
          </a:p>
        </p:txBody>
      </p:sp>
      <p:pic>
        <p:nvPicPr>
          <p:cNvPr id="21509" name="Picture 5" descr="Rosaparksarres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33400"/>
            <a:ext cx="22860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 Box 6"/>
          <p:cNvSpPr txBox="1">
            <a:spLocks noChangeArrowheads="1"/>
          </p:cNvSpPr>
          <p:nvPr/>
        </p:nvSpPr>
        <p:spPr bwMode="auto">
          <a:xfrm>
            <a:off x="5257800" y="2667000"/>
            <a:ext cx="37338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latin typeface="Georgia" pitchFamily="18" charset="0"/>
              </a:rPr>
              <a:t>“People always say that I didn't give up my seat because I was tired, but that isn't true. I was not tired physically, or no more tired than I usually was at the end of a working day. I was not old, although some people have an image of me as being old then. I was forty-two. No, the only tired I was, was tired of giving in.” -Rosa Parks Autobiography</a:t>
            </a:r>
          </a:p>
        </p:txBody>
      </p:sp>
      <p:sp>
        <p:nvSpPr>
          <p:cNvPr id="21511" name="Rectangle 7"/>
          <p:cNvSpPr>
            <a:spLocks noChangeArrowheads="1"/>
          </p:cNvSpPr>
          <p:nvPr/>
        </p:nvSpPr>
        <p:spPr bwMode="auto">
          <a:xfrm>
            <a:off x="5181600" y="381000"/>
            <a:ext cx="3810000" cy="571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28800" y="228600"/>
            <a:ext cx="7315200" cy="1447800"/>
          </a:xfrm>
        </p:spPr>
        <p:txBody>
          <a:bodyPr/>
          <a:lstStyle/>
          <a:p>
            <a:pPr algn="l"/>
            <a:r>
              <a:rPr lang="en-US" sz="4400" b="1">
                <a:effectLst>
                  <a:outerShdw blurRad="38100" dist="38100" dir="2700000" algn="tl">
                    <a:srgbClr val="C0C0C0"/>
                  </a:outerShdw>
                </a:effectLst>
              </a:rPr>
              <a:t>Montgomery Bus Boycott</a:t>
            </a:r>
          </a:p>
        </p:txBody>
      </p:sp>
      <p:sp>
        <p:nvSpPr>
          <p:cNvPr id="22531" name="Rectangle 3"/>
          <p:cNvSpPr>
            <a:spLocks noGrp="1" noChangeArrowheads="1"/>
          </p:cNvSpPr>
          <p:nvPr>
            <p:ph type="body" idx="1"/>
          </p:nvPr>
        </p:nvSpPr>
        <p:spPr>
          <a:xfrm>
            <a:off x="5105400" y="1600200"/>
            <a:ext cx="3810000" cy="4800600"/>
          </a:xfrm>
          <a:solidFill>
            <a:schemeClr val="bg1"/>
          </a:solidFill>
          <a:ln>
            <a:solidFill>
              <a:schemeClr val="tx1"/>
            </a:solidFill>
            <a:miter lim="800000"/>
            <a:headEnd/>
            <a:tailEnd/>
          </a:ln>
        </p:spPr>
        <p:txBody>
          <a:bodyPr/>
          <a:lstStyle/>
          <a:p>
            <a:pPr marL="685800" indent="-685800">
              <a:buFont typeface="Wingdings" pitchFamily="2" charset="2"/>
              <a:buBlip>
                <a:blip r:embed="rId3"/>
              </a:buBlip>
            </a:pPr>
            <a:r>
              <a:rPr lang="en-US" sz="1800" b="1"/>
              <a:t>On December 5, 1955, through the rain, the African Americans in Montgomery began to boycott the busses.</a:t>
            </a:r>
          </a:p>
          <a:p>
            <a:pPr marL="685800" indent="-685800">
              <a:buFont typeface="Wingdings" pitchFamily="2" charset="2"/>
              <a:buBlip>
                <a:blip r:embed="rId3"/>
              </a:buBlip>
            </a:pPr>
            <a:r>
              <a:rPr lang="en-US" sz="1800" b="1"/>
              <a:t>40,000 Black commuters walked to work, some as far as twenty miles.</a:t>
            </a:r>
          </a:p>
          <a:p>
            <a:pPr marL="685800" indent="-685800">
              <a:buFont typeface="Wingdings" pitchFamily="2" charset="2"/>
              <a:buBlip>
                <a:blip r:embed="rId3"/>
              </a:buBlip>
            </a:pPr>
            <a:r>
              <a:rPr lang="en-US" sz="1800" b="1"/>
              <a:t>The boycott lasted 382 days.</a:t>
            </a:r>
          </a:p>
          <a:p>
            <a:pPr marL="685800" indent="-685800">
              <a:buFont typeface="Wingdings" pitchFamily="2" charset="2"/>
              <a:buBlip>
                <a:blip r:embed="rId3"/>
              </a:buBlip>
            </a:pPr>
            <a:r>
              <a:rPr lang="en-US" sz="1800" b="1"/>
              <a:t>The bus companies finances struggled.  Until the law that called for segregation on busses was finally lifted.</a:t>
            </a:r>
          </a:p>
        </p:txBody>
      </p:sp>
      <p:pic>
        <p:nvPicPr>
          <p:cNvPr id="22533" name="Picture 5" descr="image004"/>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20334" b="1811"/>
          <a:stretch>
            <a:fillRect/>
          </a:stretch>
        </p:blipFill>
        <p:spPr bwMode="auto">
          <a:xfrm>
            <a:off x="1751013" y="1981200"/>
            <a:ext cx="3049587" cy="3432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0" y="304800"/>
            <a:ext cx="6096000" cy="1143000"/>
          </a:xfrm>
        </p:spPr>
        <p:txBody>
          <a:bodyPr/>
          <a:lstStyle/>
          <a:p>
            <a:r>
              <a:rPr lang="en-US" sz="3600" b="1">
                <a:effectLst>
                  <a:outerShdw blurRad="38100" dist="38100" dir="2700000" algn="tl">
                    <a:srgbClr val="C0C0C0"/>
                  </a:outerShdw>
                </a:effectLst>
              </a:rPr>
              <a:t>Martin Luther King Jr.</a:t>
            </a:r>
          </a:p>
        </p:txBody>
      </p:sp>
      <p:sp>
        <p:nvSpPr>
          <p:cNvPr id="6147" name="Rectangle 3"/>
          <p:cNvSpPr>
            <a:spLocks noGrp="1" noChangeArrowheads="1"/>
          </p:cNvSpPr>
          <p:nvPr>
            <p:ph type="body" idx="1"/>
          </p:nvPr>
        </p:nvSpPr>
        <p:spPr>
          <a:xfrm flipH="1">
            <a:off x="1828800" y="1752600"/>
            <a:ext cx="6400800" cy="4648200"/>
          </a:xfrm>
          <a:solidFill>
            <a:schemeClr val="bg1"/>
          </a:solidFill>
          <a:ln>
            <a:solidFill>
              <a:schemeClr val="tx1"/>
            </a:solidFill>
            <a:miter lim="800000"/>
            <a:headEnd/>
            <a:tailEnd/>
          </a:ln>
        </p:spPr>
        <p:txBody>
          <a:bodyPr/>
          <a:lstStyle/>
          <a:p>
            <a:pPr marL="457200" indent="-457200"/>
            <a:r>
              <a:rPr lang="en-US" sz="2200" b="1"/>
              <a:t>Born in Atlanta, Georgia.</a:t>
            </a:r>
          </a:p>
          <a:p>
            <a:pPr marL="457200" indent="-457200"/>
            <a:r>
              <a:rPr lang="en-US" sz="2200" b="1"/>
              <a:t>Graduated Morehouse College with a Bachelor of Arts degree in Sociology.</a:t>
            </a:r>
          </a:p>
          <a:p>
            <a:pPr marL="457200" indent="-457200"/>
            <a:r>
              <a:rPr lang="en-US" sz="2200" b="1"/>
              <a:t>Later, at Boston University, King received a Ph.D. in systematic theology.</a:t>
            </a:r>
          </a:p>
          <a:p>
            <a:pPr marL="457200" indent="-457200"/>
            <a:r>
              <a:rPr lang="en-US" sz="2200" b="1"/>
              <a:t>In 1953, at the age of 26, King </a:t>
            </a:r>
            <a:br>
              <a:rPr lang="en-US" sz="2200" b="1"/>
            </a:br>
            <a:r>
              <a:rPr lang="en-US" sz="2200" b="1"/>
              <a:t>became pastor at the Dexter </a:t>
            </a:r>
            <a:br>
              <a:rPr lang="en-US" sz="2200" b="1"/>
            </a:br>
            <a:r>
              <a:rPr lang="en-US" sz="2200" b="1"/>
              <a:t>Avenue Baptist Church </a:t>
            </a:r>
            <a:br>
              <a:rPr lang="en-US" sz="2200" b="1"/>
            </a:br>
            <a:r>
              <a:rPr lang="en-US" sz="2200" b="1"/>
              <a:t>in Montgomery Alabama.</a:t>
            </a:r>
          </a:p>
          <a:p>
            <a:pPr marL="457200" indent="-457200"/>
            <a:r>
              <a:rPr lang="en-US" sz="2200" b="1"/>
              <a:t>His start as a Civil Rights </a:t>
            </a:r>
            <a:br>
              <a:rPr lang="en-US" sz="2200" b="1"/>
            </a:br>
            <a:r>
              <a:rPr lang="en-US" sz="2200" b="1"/>
              <a:t>leader came during the  </a:t>
            </a:r>
            <a:br>
              <a:rPr lang="en-US" sz="2200" b="1"/>
            </a:br>
            <a:r>
              <a:rPr lang="en-US" sz="2200" b="1"/>
              <a:t>Montgomery </a:t>
            </a:r>
            <a:br>
              <a:rPr lang="en-US" sz="2200" b="1"/>
            </a:br>
            <a:r>
              <a:rPr lang="en-US" sz="2200" b="1"/>
              <a:t>Bus Boycott.</a:t>
            </a:r>
          </a:p>
        </p:txBody>
      </p:sp>
      <p:pic>
        <p:nvPicPr>
          <p:cNvPr id="6149" name="Picture 5" descr="ml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1000"/>
            <a:ext cx="962025" cy="1028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7" descr="Martin%20Luther%20King,%20Jr"/>
          <p:cNvPicPr>
            <a:picLocks noChangeAspect="1" noChangeArrowheads="1"/>
          </p:cNvPicPr>
          <p:nvPr/>
        </p:nvPicPr>
        <p:blipFill>
          <a:blip r:embed="rId5">
            <a:lum bright="6000" contrast="-24000"/>
            <a:extLst>
              <a:ext uri="{28A0092B-C50C-407E-A947-70E740481C1C}">
                <a14:useLocalDpi xmlns:a14="http://schemas.microsoft.com/office/drawing/2010/main" val="0"/>
              </a:ext>
            </a:extLst>
          </a:blip>
          <a:srcRect/>
          <a:stretch>
            <a:fillRect/>
          </a:stretch>
        </p:blipFill>
        <p:spPr bwMode="auto">
          <a:xfrm>
            <a:off x="6705600" y="3810000"/>
            <a:ext cx="2168525" cy="2743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152400"/>
            <a:ext cx="7086600" cy="1143000"/>
          </a:xfrm>
        </p:spPr>
        <p:txBody>
          <a:bodyPr anchor="t"/>
          <a:lstStyle/>
          <a:p>
            <a:r>
              <a:rPr lang="en-US" sz="4800" b="1">
                <a:effectLst>
                  <a:outerShdw blurRad="38100" dist="38100" dir="2700000" algn="tl">
                    <a:srgbClr val="C0C0C0"/>
                  </a:outerShdw>
                </a:effectLst>
              </a:rPr>
              <a:t>Career As A Leader</a:t>
            </a:r>
          </a:p>
        </p:txBody>
      </p:sp>
      <p:sp>
        <p:nvSpPr>
          <p:cNvPr id="23556" name="Rectangle 4"/>
          <p:cNvSpPr>
            <a:spLocks noChangeArrowheads="1"/>
          </p:cNvSpPr>
          <p:nvPr>
            <p:ph type="body" idx="1"/>
          </p:nvPr>
        </p:nvSpPr>
        <p:spPr>
          <a:xfrm flipH="1">
            <a:off x="1600200" y="3276600"/>
            <a:ext cx="7391400" cy="3352800"/>
          </a:xfrm>
          <a:solidFill>
            <a:schemeClr val="bg1"/>
          </a:solidFill>
          <a:ln>
            <a:solidFill>
              <a:schemeClr val="tx1"/>
            </a:solidFill>
            <a:miter lim="800000"/>
            <a:headEnd/>
            <a:tailEnd/>
          </a:ln>
        </p:spPr>
        <p:txBody>
          <a:bodyPr/>
          <a:lstStyle/>
          <a:p>
            <a:pPr marL="457200" indent="-457200">
              <a:lnSpc>
                <a:spcPct val="90000"/>
              </a:lnSpc>
            </a:pPr>
            <a:r>
              <a:rPr lang="en-US" b="1"/>
              <a:t>In 1955 he became involved in The Montgomery Bus Boycott. The Boycott was the start to his incredible career as the most famous leader of the Civil Rights movement.</a:t>
            </a:r>
          </a:p>
          <a:p>
            <a:pPr marL="457200" indent="-457200">
              <a:lnSpc>
                <a:spcPct val="90000"/>
              </a:lnSpc>
            </a:pPr>
            <a:r>
              <a:rPr lang="en-US" b="1"/>
              <a:t>He went on to deliver numerous powerful speeches promoting peace and desegregation.</a:t>
            </a:r>
          </a:p>
          <a:p>
            <a:pPr marL="457200" indent="-457200">
              <a:lnSpc>
                <a:spcPct val="90000"/>
              </a:lnSpc>
            </a:pPr>
            <a:r>
              <a:rPr lang="en-US" b="1"/>
              <a:t>During The March On Washington he delivered one of the most famous speeches of 20</a:t>
            </a:r>
            <a:r>
              <a:rPr lang="en-US" b="1" baseline="30000"/>
              <a:t>th</a:t>
            </a:r>
            <a:r>
              <a:rPr lang="en-US" b="1"/>
              <a:t> century titled, “I Have A Dream”</a:t>
            </a:r>
          </a:p>
          <a:p>
            <a:pPr marL="457200" indent="-457200">
              <a:lnSpc>
                <a:spcPct val="90000"/>
              </a:lnSpc>
            </a:pPr>
            <a:r>
              <a:rPr lang="en-US" b="1"/>
              <a:t>Before he was assassinated in 1968, he won the Nobel Peace Prize. </a:t>
            </a:r>
          </a:p>
        </p:txBody>
      </p:sp>
      <p:pic>
        <p:nvPicPr>
          <p:cNvPr id="23560" name="Picture 8" descr="MartinLuthe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66800"/>
            <a:ext cx="1905000" cy="2019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chor="t"/>
          <a:lstStyle/>
          <a:p>
            <a:r>
              <a:rPr lang="en-US" b="1">
                <a:effectLst>
                  <a:outerShdw blurRad="38100" dist="38100" dir="2700000" algn="tl">
                    <a:srgbClr val="C0C0C0"/>
                  </a:outerShdw>
                </a:effectLst>
              </a:rPr>
              <a:t>Civil Disobedience</a:t>
            </a:r>
          </a:p>
        </p:txBody>
      </p:sp>
      <p:sp>
        <p:nvSpPr>
          <p:cNvPr id="9219" name="Rectangle 3"/>
          <p:cNvSpPr>
            <a:spLocks noGrp="1" noChangeArrowheads="1"/>
          </p:cNvSpPr>
          <p:nvPr>
            <p:ph type="body" idx="1"/>
          </p:nvPr>
        </p:nvSpPr>
        <p:spPr>
          <a:xfrm>
            <a:off x="4038600" y="1295400"/>
            <a:ext cx="4953000" cy="5105400"/>
          </a:xfrm>
          <a:solidFill>
            <a:schemeClr val="bg1"/>
          </a:solidFill>
          <a:ln>
            <a:solidFill>
              <a:schemeClr val="tx1"/>
            </a:solidFill>
            <a:miter lim="800000"/>
            <a:headEnd/>
            <a:tailEnd/>
          </a:ln>
        </p:spPr>
        <p:txBody>
          <a:bodyPr/>
          <a:lstStyle/>
          <a:p>
            <a:pPr marL="339725" indent="-339725">
              <a:lnSpc>
                <a:spcPct val="90000"/>
              </a:lnSpc>
            </a:pPr>
            <a:r>
              <a:rPr lang="en-US" sz="1800" b="1"/>
              <a:t>In 1957 King helped found the Southern Christian Leadership Conference (SCLC).</a:t>
            </a:r>
          </a:p>
          <a:p>
            <a:pPr lvl="1">
              <a:lnSpc>
                <a:spcPct val="90000"/>
              </a:lnSpc>
              <a:buClr>
                <a:srgbClr val="F60006"/>
              </a:buClr>
              <a:buSzPct val="120000"/>
              <a:buFont typeface="Wingdings" pitchFamily="2" charset="2"/>
              <a:buChar char="§"/>
            </a:pPr>
            <a:r>
              <a:rPr lang="en-US" sz="1600" b="1"/>
              <a:t>A group that used the authority and power of Black churches to organize non-violent protest to support the Civil Rights Movement.</a:t>
            </a:r>
          </a:p>
          <a:p>
            <a:pPr lvl="1">
              <a:lnSpc>
                <a:spcPct val="90000"/>
              </a:lnSpc>
              <a:buClr>
                <a:srgbClr val="F60006"/>
              </a:buClr>
              <a:buSzPct val="120000"/>
              <a:buFont typeface="Wingdings" pitchFamily="2" charset="2"/>
              <a:buChar char="§"/>
            </a:pPr>
            <a:r>
              <a:rPr lang="en-US" sz="1600" b="1"/>
              <a:t>King believed in the philosophy used by Gandhi in India known as nonviolent civil disobedience.  He applied this philosophy to protest organized by the SCLC.</a:t>
            </a:r>
          </a:p>
          <a:p>
            <a:pPr lvl="1">
              <a:lnSpc>
                <a:spcPct val="90000"/>
              </a:lnSpc>
              <a:buClr>
                <a:srgbClr val="F60006"/>
              </a:buClr>
              <a:buSzPct val="120000"/>
              <a:buFont typeface="Wingdings" pitchFamily="2" charset="2"/>
              <a:buChar char="§"/>
            </a:pPr>
            <a:r>
              <a:rPr lang="en-US" sz="1600" b="1"/>
              <a:t>The civil disobedience led to media coverage of the daily inequities suffered by Southern Blacks.  </a:t>
            </a:r>
          </a:p>
          <a:p>
            <a:pPr lvl="1">
              <a:lnSpc>
                <a:spcPct val="90000"/>
              </a:lnSpc>
              <a:buClr>
                <a:srgbClr val="F60006"/>
              </a:buClr>
              <a:buSzPct val="120000"/>
              <a:buFont typeface="Wingdings" pitchFamily="2" charset="2"/>
              <a:buChar char="§"/>
            </a:pPr>
            <a:r>
              <a:rPr lang="en-US" sz="1600" b="1"/>
              <a:t>The televised segregation violence led to mass public sympathy.  The Civil Rights Movement became the most important political topic during the early 60’s.</a:t>
            </a:r>
          </a:p>
        </p:txBody>
      </p:sp>
      <p:pic>
        <p:nvPicPr>
          <p:cNvPr id="9221" name="Picture 5" descr="360px-Mlkingmug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6000" t="3600" r="15199" b="3600"/>
          <a:stretch>
            <a:fillRect/>
          </a:stretch>
        </p:blipFill>
        <p:spPr bwMode="auto">
          <a:xfrm>
            <a:off x="1676400" y="1524000"/>
            <a:ext cx="2136775" cy="41941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152400"/>
            <a:ext cx="7467600" cy="1143000"/>
          </a:xfrm>
        </p:spPr>
        <p:txBody>
          <a:bodyPr anchor="t"/>
          <a:lstStyle/>
          <a:p>
            <a:pPr algn="r"/>
            <a:r>
              <a:rPr lang="en-US" b="1">
                <a:effectLst>
                  <a:outerShdw blurRad="38100" dist="38100" dir="2700000" algn="tl">
                    <a:srgbClr val="C0C0C0"/>
                  </a:outerShdw>
                </a:effectLst>
              </a:rPr>
              <a:t>Letter From a Birmingham </a:t>
            </a:r>
            <a:br>
              <a:rPr lang="en-US" b="1">
                <a:effectLst>
                  <a:outerShdw blurRad="38100" dist="38100" dir="2700000" algn="tl">
                    <a:srgbClr val="C0C0C0"/>
                  </a:outerShdw>
                </a:effectLst>
              </a:rPr>
            </a:br>
            <a:r>
              <a:rPr lang="en-US" b="1">
                <a:effectLst>
                  <a:outerShdw blurRad="38100" dist="38100" dir="2700000" algn="tl">
                    <a:srgbClr val="C0C0C0"/>
                  </a:outerShdw>
                </a:effectLst>
              </a:rPr>
              <a:t>Jail</a:t>
            </a:r>
          </a:p>
        </p:txBody>
      </p:sp>
      <p:sp>
        <p:nvSpPr>
          <p:cNvPr id="11267" name="Rectangle 3"/>
          <p:cNvSpPr>
            <a:spLocks noGrp="1" noChangeArrowheads="1"/>
          </p:cNvSpPr>
          <p:nvPr>
            <p:ph type="body" idx="1"/>
          </p:nvPr>
        </p:nvSpPr>
        <p:spPr>
          <a:xfrm>
            <a:off x="1752600" y="3124200"/>
            <a:ext cx="7162800" cy="3429000"/>
          </a:xfrm>
          <a:solidFill>
            <a:schemeClr val="bg1"/>
          </a:solidFill>
          <a:ln>
            <a:solidFill>
              <a:schemeClr val="tx1"/>
            </a:solidFill>
            <a:miter lim="800000"/>
            <a:headEnd/>
            <a:tailEnd/>
          </a:ln>
        </p:spPr>
        <p:txBody>
          <a:bodyPr/>
          <a:lstStyle/>
          <a:p>
            <a:pPr marL="449263" indent="-449263"/>
            <a:r>
              <a:rPr lang="en-US" sz="1700" b="1"/>
              <a:t>King, wrote the letter after being arrested at a peaceful protest in Birmingham, Alabama.</a:t>
            </a:r>
          </a:p>
          <a:p>
            <a:pPr marL="849313" lvl="1">
              <a:buClr>
                <a:srgbClr val="F60006"/>
              </a:buClr>
              <a:buSzPct val="120000"/>
              <a:buFont typeface="Wingdings" pitchFamily="2" charset="2"/>
              <a:buChar char="§"/>
            </a:pPr>
            <a:r>
              <a:rPr lang="en-US" sz="1700" b="1"/>
              <a:t>The letter was in response to a letter sent to him by eight Alabama Clergymen called, “A Call For Unity.”</a:t>
            </a:r>
          </a:p>
          <a:p>
            <a:pPr marL="849313" lvl="1">
              <a:buClr>
                <a:srgbClr val="F60006"/>
              </a:buClr>
              <a:buSzPct val="120000"/>
              <a:buFont typeface="Wingdings" pitchFamily="2" charset="2"/>
              <a:buChar char="§"/>
            </a:pPr>
            <a:r>
              <a:rPr lang="en-US" sz="1700" b="1"/>
              <a:t>The men recognized that injustices were occurring in Birmingham but believed that the battles for freedom should be fought in the courtroom in not in the streets.</a:t>
            </a:r>
          </a:p>
          <a:p>
            <a:pPr marL="849313" lvl="1">
              <a:buClr>
                <a:srgbClr val="F60006"/>
              </a:buClr>
              <a:buSzPct val="120000"/>
              <a:buFont typeface="Wingdings" pitchFamily="2" charset="2"/>
              <a:buChar char="§"/>
            </a:pPr>
            <a:r>
              <a:rPr lang="en-US" sz="1700" b="1"/>
              <a:t>In the letter, “Letter from Birmingham Jail,” King justified civil disobedience by saying that without forceful action, true civil rights would never be achieved.  Direct action is justified in the face of unjust laws.</a:t>
            </a:r>
          </a:p>
        </p:txBody>
      </p:sp>
      <p:pic>
        <p:nvPicPr>
          <p:cNvPr id="11268" name="Picture 4" descr="birminhamjai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2895600" cy="192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228600"/>
            <a:ext cx="7620000" cy="1143000"/>
          </a:xfrm>
        </p:spPr>
        <p:txBody>
          <a:bodyPr/>
          <a:lstStyle/>
          <a:p>
            <a:r>
              <a:rPr lang="en-US" sz="3600" b="1">
                <a:effectLst>
                  <a:outerShdw blurRad="38100" dist="38100" dir="2700000" algn="tl">
                    <a:srgbClr val="C0C0C0"/>
                  </a:outerShdw>
                </a:effectLst>
              </a:rPr>
              <a:t>Letters From a Birmingham Jail (cont.)</a:t>
            </a:r>
          </a:p>
        </p:txBody>
      </p:sp>
      <p:sp>
        <p:nvSpPr>
          <p:cNvPr id="10243" name="Rectangle 3"/>
          <p:cNvSpPr>
            <a:spLocks noGrp="1" noChangeArrowheads="1"/>
          </p:cNvSpPr>
          <p:nvPr>
            <p:ph type="body" idx="1"/>
          </p:nvPr>
        </p:nvSpPr>
        <p:spPr>
          <a:xfrm>
            <a:off x="1752600" y="1600200"/>
            <a:ext cx="7162800" cy="4876800"/>
          </a:xfrm>
          <a:solidFill>
            <a:schemeClr val="bg1"/>
          </a:solidFill>
          <a:ln>
            <a:solidFill>
              <a:schemeClr val="tx1"/>
            </a:solidFill>
            <a:miter lim="800000"/>
            <a:headEnd/>
            <a:tailEnd/>
          </a:ln>
        </p:spPr>
        <p:txBody>
          <a:bodyPr/>
          <a:lstStyle/>
          <a:p>
            <a:pPr marL="449263" indent="-449263"/>
            <a:r>
              <a:rPr lang="en-US" sz="1700" b="1"/>
              <a:t>In the letter King justifies civil disobedience in the town of Birmingham.</a:t>
            </a:r>
          </a:p>
          <a:p>
            <a:pPr marL="849313" lvl="1">
              <a:buClr>
                <a:srgbClr val="F60006"/>
              </a:buClr>
              <a:buSzPct val="120000"/>
              <a:buFont typeface="Wingdings" pitchFamily="2" charset="2"/>
              <a:buChar char="§"/>
            </a:pPr>
            <a:r>
              <a:rPr lang="en-US" sz="1700" b="1"/>
              <a:t>“I cannot sit idly in Atlanta and not be concerned about what happens in Birmingham. Injustice anywhere is a threat to justice everywhere.”</a:t>
            </a:r>
          </a:p>
          <a:p>
            <a:pPr marL="849313" lvl="1">
              <a:buClr>
                <a:srgbClr val="F60006"/>
              </a:buClr>
              <a:buSzPct val="120000"/>
              <a:buFont typeface="Wingdings" pitchFamily="2" charset="2"/>
              <a:buChar char="§"/>
            </a:pPr>
            <a:r>
              <a:rPr lang="en-US" sz="1700" b="1"/>
              <a:t>“There can be no gain saying the fact that racial injustice engulfs this community. Birmingham is probably the most thoroughly segregated city in the United States. Its ugly record of brutality is widely known. Negroes have experienced grossly unjust treatment in the courts.”</a:t>
            </a:r>
          </a:p>
          <a:p>
            <a:pPr marL="849313" lvl="1">
              <a:buClr>
                <a:srgbClr val="F60006"/>
              </a:buClr>
              <a:buSzPct val="120000"/>
              <a:buFont typeface="Wingdings" pitchFamily="2" charset="2"/>
              <a:buChar char="§"/>
            </a:pPr>
            <a:r>
              <a:rPr lang="en-US" sz="1700" b="1"/>
              <a:t>“Oppressed people cannot remain oppressed forever. The yearning for freedom eventually manifests itself.”</a:t>
            </a:r>
          </a:p>
          <a:p>
            <a:pPr marL="849313" lvl="1">
              <a:buClr>
                <a:srgbClr val="F60006"/>
              </a:buClr>
              <a:buSzPct val="120000"/>
              <a:buFont typeface="Wingdings" pitchFamily="2" charset="2"/>
              <a:buChar char="§"/>
            </a:pPr>
            <a:r>
              <a:rPr lang="en-US" sz="1700" b="1"/>
              <a:t>“We know through painful experience that freedom is never voluntarily given by the oppressor, it must be demanded by the oppressed. </a:t>
            </a:r>
          </a:p>
          <a:p>
            <a:pPr marL="849313" lvl="1">
              <a:buClr>
                <a:srgbClr val="F60006"/>
              </a:buClr>
              <a:buSzPct val="120000"/>
              <a:buFont typeface="Wingdings" pitchFamily="2" charset="2"/>
              <a:buChar char="§"/>
            </a:pPr>
            <a:r>
              <a:rPr lang="en-US" sz="1700" b="1"/>
              <a:t>“Wait has almost always meant 'never.‘”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400" b="1">
                <a:effectLst>
                  <a:outerShdw blurRad="38100" dist="38100" dir="2700000" algn="tl">
                    <a:srgbClr val="C0C0C0"/>
                  </a:outerShdw>
                </a:effectLst>
              </a:rPr>
              <a:t>March On Washington</a:t>
            </a:r>
          </a:p>
        </p:txBody>
      </p:sp>
      <p:sp>
        <p:nvSpPr>
          <p:cNvPr id="25603" name="Rectangle 3"/>
          <p:cNvSpPr>
            <a:spLocks noGrp="1" noChangeArrowheads="1"/>
          </p:cNvSpPr>
          <p:nvPr>
            <p:ph type="body" idx="1"/>
          </p:nvPr>
        </p:nvSpPr>
        <p:spPr>
          <a:xfrm>
            <a:off x="1676400" y="1828800"/>
            <a:ext cx="4114800" cy="4343400"/>
          </a:xfrm>
          <a:solidFill>
            <a:schemeClr val="bg1"/>
          </a:solidFill>
          <a:ln>
            <a:solidFill>
              <a:schemeClr val="tx1"/>
            </a:solidFill>
            <a:miter lim="800000"/>
            <a:headEnd/>
            <a:tailEnd/>
          </a:ln>
        </p:spPr>
        <p:txBody>
          <a:bodyPr/>
          <a:lstStyle/>
          <a:p>
            <a:pPr marL="449263" indent="-449263">
              <a:lnSpc>
                <a:spcPct val="90000"/>
              </a:lnSpc>
            </a:pPr>
            <a:r>
              <a:rPr lang="en-US" b="1"/>
              <a:t>More than 20,000 Black and White Americans celebrated in a joyous day of song, prayer and speeches.</a:t>
            </a:r>
          </a:p>
          <a:p>
            <a:pPr marL="449263" indent="-449263">
              <a:lnSpc>
                <a:spcPct val="90000"/>
              </a:lnSpc>
              <a:buFont typeface="Wingdings" pitchFamily="2" charset="2"/>
              <a:buNone/>
            </a:pPr>
            <a:endParaRPr lang="en-US" b="1"/>
          </a:p>
          <a:p>
            <a:pPr marL="449263" indent="-449263">
              <a:lnSpc>
                <a:spcPct val="90000"/>
              </a:lnSpc>
            </a:pPr>
            <a:r>
              <a:rPr lang="en-US" b="1"/>
              <a:t>The march was lead by a group of important clergy men, civil rights leaders, and politicians.</a:t>
            </a:r>
          </a:p>
          <a:p>
            <a:pPr marL="449263" indent="-449263">
              <a:lnSpc>
                <a:spcPct val="90000"/>
              </a:lnSpc>
              <a:buFont typeface="Wingdings" pitchFamily="2" charset="2"/>
              <a:buNone/>
            </a:pPr>
            <a:endParaRPr lang="en-US" b="1"/>
          </a:p>
          <a:p>
            <a:pPr marL="449263" indent="-449263">
              <a:lnSpc>
                <a:spcPct val="90000"/>
              </a:lnSpc>
            </a:pPr>
            <a:r>
              <a:rPr lang="en-US" b="1"/>
              <a:t>Martin Luther King’s “I Have A Dream” speech was the climax of the day.</a:t>
            </a:r>
          </a:p>
        </p:txBody>
      </p:sp>
      <p:pic>
        <p:nvPicPr>
          <p:cNvPr id="25607" name="Picture 7" descr="630828-049"/>
          <p:cNvPicPr>
            <a:picLocks noChangeAspect="1" noChangeArrowheads="1"/>
          </p:cNvPicPr>
          <p:nvPr/>
        </p:nvPicPr>
        <p:blipFill>
          <a:blip r:embed="rId3">
            <a:extLst>
              <a:ext uri="{28A0092B-C50C-407E-A947-70E740481C1C}">
                <a14:useLocalDpi xmlns:a14="http://schemas.microsoft.com/office/drawing/2010/main" val="0"/>
              </a:ext>
            </a:extLst>
          </a:blip>
          <a:srcRect l="22501" b="4454"/>
          <a:stretch>
            <a:fillRect/>
          </a:stretch>
        </p:blipFill>
        <p:spPr bwMode="auto">
          <a:xfrm>
            <a:off x="5943600" y="2667000"/>
            <a:ext cx="2898775" cy="25368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28800" y="0"/>
            <a:ext cx="7086600" cy="1143000"/>
          </a:xfrm>
        </p:spPr>
        <p:txBody>
          <a:bodyPr/>
          <a:lstStyle/>
          <a:p>
            <a:r>
              <a:rPr lang="en-US" sz="4400" b="1">
                <a:effectLst>
                  <a:outerShdw blurRad="38100" dist="38100" dir="2700000" algn="tl">
                    <a:srgbClr val="C0C0C0"/>
                  </a:outerShdw>
                </a:effectLst>
              </a:rPr>
              <a:t>I Have A Dream Speech</a:t>
            </a:r>
          </a:p>
        </p:txBody>
      </p:sp>
      <p:sp>
        <p:nvSpPr>
          <p:cNvPr id="24579" name="Rectangle 3"/>
          <p:cNvSpPr>
            <a:spLocks noGrp="1" noChangeArrowheads="1"/>
          </p:cNvSpPr>
          <p:nvPr>
            <p:ph type="body" idx="1"/>
          </p:nvPr>
        </p:nvSpPr>
        <p:spPr>
          <a:xfrm>
            <a:off x="4648200" y="1371600"/>
            <a:ext cx="4267200" cy="5257800"/>
          </a:xfrm>
          <a:solidFill>
            <a:schemeClr val="bg1"/>
          </a:solidFill>
          <a:ln>
            <a:solidFill>
              <a:schemeClr val="tx1"/>
            </a:solidFill>
            <a:miter lim="800000"/>
            <a:headEnd/>
            <a:tailEnd/>
          </a:ln>
        </p:spPr>
        <p:txBody>
          <a:bodyPr/>
          <a:lstStyle/>
          <a:p>
            <a:pPr marL="517525" indent="-517525">
              <a:lnSpc>
                <a:spcPct val="90000"/>
              </a:lnSpc>
            </a:pPr>
            <a:r>
              <a:rPr lang="en-US" b="1"/>
              <a:t>In a powerful speech, Martin Luther King Jr. stated eloquently that he desired a world were Black’s and whites to coexist equally.</a:t>
            </a:r>
          </a:p>
          <a:p>
            <a:pPr marL="517525" indent="-517525">
              <a:lnSpc>
                <a:spcPct val="90000"/>
              </a:lnSpc>
            </a:pPr>
            <a:r>
              <a:rPr lang="en-US" b="1"/>
              <a:t>King’s speech was a rhetoric example oh the Black Baptist sermon style.</a:t>
            </a:r>
          </a:p>
          <a:p>
            <a:pPr marL="517525" indent="-517525">
              <a:lnSpc>
                <a:spcPct val="90000"/>
              </a:lnSpc>
            </a:pPr>
            <a:r>
              <a:rPr lang="en-US" b="1"/>
              <a:t>The speech used The Bible, The Declaration of Independence, The United States Constitution and The Emancipation Proclamation as sources.  He also used an incredible number of symbols in his poetic address.</a:t>
            </a:r>
          </a:p>
        </p:txBody>
      </p:sp>
      <p:pic>
        <p:nvPicPr>
          <p:cNvPr id="24581" name="Picture 5" descr="mlkihaveadreamg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2779713"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28800" y="762000"/>
            <a:ext cx="7086600" cy="1143000"/>
          </a:xfrm>
        </p:spPr>
        <p:txBody>
          <a:bodyPr/>
          <a:lstStyle/>
          <a:p>
            <a:r>
              <a:rPr lang="en-US" sz="5400" b="1">
                <a:effectLst>
                  <a:outerShdw blurRad="38100" dist="38100" dir="2700000" algn="tl">
                    <a:srgbClr val="C0C0C0"/>
                  </a:outerShdw>
                </a:effectLst>
              </a:rPr>
              <a:t>Essential Question</a:t>
            </a:r>
          </a:p>
        </p:txBody>
      </p:sp>
      <p:sp>
        <p:nvSpPr>
          <p:cNvPr id="5123" name="Rectangle 3"/>
          <p:cNvSpPr>
            <a:spLocks noGrp="1" noChangeArrowheads="1"/>
          </p:cNvSpPr>
          <p:nvPr>
            <p:ph type="body" idx="1"/>
          </p:nvPr>
        </p:nvSpPr>
        <p:spPr>
          <a:xfrm>
            <a:off x="1828800" y="2362200"/>
            <a:ext cx="6934200" cy="3733800"/>
          </a:xfrm>
        </p:spPr>
        <p:txBody>
          <a:bodyPr/>
          <a:lstStyle/>
          <a:p>
            <a:pPr algn="ctr">
              <a:buFont typeface="Wingdings" pitchFamily="2" charset="2"/>
              <a:buNone/>
            </a:pPr>
            <a:r>
              <a:rPr lang="en-US" sz="4400" b="1">
                <a:solidFill>
                  <a:srgbClr val="F60006"/>
                </a:solidFill>
                <a:effectLst>
                  <a:outerShdw blurRad="38100" dist="38100" dir="2700000" algn="tl">
                    <a:srgbClr val="C0C0C0"/>
                  </a:outerShdw>
                </a:effectLst>
              </a:rPr>
              <a:t>What were the goals and tactics of the different leaders of the Civil Rights movement?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00200" y="152400"/>
            <a:ext cx="7315200" cy="1447800"/>
          </a:xfrm>
        </p:spPr>
        <p:txBody>
          <a:bodyPr anchor="t"/>
          <a:lstStyle/>
          <a:p>
            <a:pPr algn="r"/>
            <a:r>
              <a:rPr lang="en-US" b="1">
                <a:effectLst>
                  <a:outerShdw blurRad="38100" dist="38100" dir="2700000" algn="tl">
                    <a:srgbClr val="C0C0C0"/>
                  </a:outerShdw>
                </a:effectLst>
              </a:rPr>
              <a:t>I Have A Dream Speech (cont.)</a:t>
            </a:r>
          </a:p>
        </p:txBody>
      </p:sp>
      <p:sp>
        <p:nvSpPr>
          <p:cNvPr id="26627" name="Rectangle 3"/>
          <p:cNvSpPr>
            <a:spLocks noGrp="1" noChangeArrowheads="1"/>
          </p:cNvSpPr>
          <p:nvPr>
            <p:ph type="body" idx="1"/>
          </p:nvPr>
        </p:nvSpPr>
        <p:spPr>
          <a:xfrm>
            <a:off x="1752600" y="1600200"/>
            <a:ext cx="7162800" cy="4953000"/>
          </a:xfrm>
          <a:solidFill>
            <a:schemeClr val="bg1"/>
          </a:solidFill>
          <a:ln>
            <a:solidFill>
              <a:schemeClr val="tx1"/>
            </a:solidFill>
            <a:miter lim="800000"/>
            <a:headEnd/>
            <a:tailEnd/>
          </a:ln>
        </p:spPr>
        <p:txBody>
          <a:bodyPr/>
          <a:lstStyle/>
          <a:p>
            <a:pPr marL="396875" indent="-396875"/>
            <a:r>
              <a:rPr lang="en-US" sz="1700" b="1"/>
              <a:t>The powerful words of Martin Luther King Jr.</a:t>
            </a:r>
          </a:p>
          <a:p>
            <a:pPr marL="917575" lvl="1">
              <a:buClr>
                <a:srgbClr val="F60006"/>
              </a:buClr>
              <a:buSzPct val="120000"/>
              <a:buFont typeface="Wingdings" pitchFamily="2" charset="2"/>
              <a:buChar char="§"/>
            </a:pPr>
            <a:r>
              <a:rPr lang="en-US" sz="1700" b="1"/>
              <a:t>“I have a dream that one day this nation will rise up and live out the true meaning of its creed: - 'We hold these truths to be self-evident, that all men are created equal.’”</a:t>
            </a:r>
          </a:p>
          <a:p>
            <a:pPr marL="917575" lvl="1">
              <a:buClr>
                <a:srgbClr val="F60006"/>
              </a:buClr>
              <a:buSzPct val="120000"/>
              <a:buFont typeface="Wingdings" pitchFamily="2" charset="2"/>
              <a:buChar char="§"/>
            </a:pPr>
            <a:r>
              <a:rPr lang="en-US" sz="1700" b="1"/>
              <a:t>“I have a dream that one day even the state of Mississippi, a state sweltering with the heat of injustice, sweltering with the heat of oppression, will be transformed into an oasis of freedom and justice.”</a:t>
            </a:r>
          </a:p>
          <a:p>
            <a:pPr marL="917575" lvl="1">
              <a:buClr>
                <a:srgbClr val="F60006"/>
              </a:buClr>
              <a:buSzPct val="120000"/>
              <a:buFont typeface="Wingdings" pitchFamily="2" charset="2"/>
              <a:buChar char="§"/>
            </a:pPr>
            <a:r>
              <a:rPr lang="en-US" sz="1700" b="1"/>
              <a:t>“I have a dream that my four little children will one day live in a nation where they will not be judged by the color of their skin but by the content of their character.”</a:t>
            </a:r>
          </a:p>
          <a:p>
            <a:pPr marL="917575" lvl="1">
              <a:buClr>
                <a:srgbClr val="F60006"/>
              </a:buClr>
              <a:buSzPct val="120000"/>
              <a:buFont typeface="Wingdings" pitchFamily="2" charset="2"/>
              <a:buChar char="§"/>
            </a:pPr>
            <a:r>
              <a:rPr lang="en-US" sz="1700" b="1"/>
              <a:t>“black men and white men, Jews and Gentiles, Protestants and Catholics - will be able to join hands and sing in the words of the old Negro spiritual: "Free at last! Free at last! Thank God Almighty, we are free at last!"</a:t>
            </a:r>
          </a:p>
        </p:txBody>
      </p:sp>
      <p:pic>
        <p:nvPicPr>
          <p:cNvPr id="26629" name="king.wav">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943600" y="990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634" fill="hold"/>
                                        <p:tgtEl>
                                          <p:spTgt spid="266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62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chor="t"/>
          <a:lstStyle/>
          <a:p>
            <a:r>
              <a:rPr lang="en-US" sz="4400" b="1">
                <a:effectLst>
                  <a:outerShdw blurRad="38100" dist="38100" dir="2700000" algn="tl">
                    <a:srgbClr val="C0C0C0"/>
                  </a:outerShdw>
                </a:effectLst>
              </a:rPr>
              <a:t>Ruby Bridges</a:t>
            </a:r>
          </a:p>
        </p:txBody>
      </p:sp>
      <p:sp>
        <p:nvSpPr>
          <p:cNvPr id="32771" name="Rectangle 3"/>
          <p:cNvSpPr>
            <a:spLocks noGrp="1" noChangeArrowheads="1"/>
          </p:cNvSpPr>
          <p:nvPr>
            <p:ph type="body" idx="1"/>
          </p:nvPr>
        </p:nvSpPr>
        <p:spPr>
          <a:xfrm>
            <a:off x="1905000" y="1143000"/>
            <a:ext cx="6858000" cy="2667000"/>
          </a:xfrm>
          <a:solidFill>
            <a:schemeClr val="bg1"/>
          </a:solidFill>
          <a:ln>
            <a:solidFill>
              <a:schemeClr val="tx1"/>
            </a:solidFill>
            <a:miter lim="800000"/>
            <a:headEnd/>
            <a:tailEnd/>
          </a:ln>
        </p:spPr>
        <p:txBody>
          <a:bodyPr/>
          <a:lstStyle/>
          <a:p>
            <a:pPr>
              <a:lnSpc>
                <a:spcPct val="90000"/>
              </a:lnSpc>
              <a:buClr>
                <a:srgbClr val="F60006"/>
              </a:buClr>
              <a:buSzPct val="120000"/>
              <a:buFont typeface="Wingdings" pitchFamily="2" charset="2"/>
              <a:buChar char="§"/>
            </a:pPr>
            <a:r>
              <a:rPr lang="en-US" sz="1800" b="1"/>
              <a:t>In 1960, at the age of 6, Ruby Bridges became the first black elementary school child to attend a white school.</a:t>
            </a:r>
          </a:p>
          <a:p>
            <a:pPr>
              <a:lnSpc>
                <a:spcPct val="90000"/>
              </a:lnSpc>
              <a:buClr>
                <a:srgbClr val="F60006"/>
              </a:buClr>
              <a:buSzPct val="120000"/>
              <a:buFont typeface="Wingdings" pitchFamily="2" charset="2"/>
              <a:buChar char="§"/>
            </a:pPr>
            <a:r>
              <a:rPr lang="en-US" sz="1800" b="1"/>
              <a:t>Due to White opposition of integration, Ruby needed to be escorted to school by federal marshals.</a:t>
            </a:r>
          </a:p>
          <a:p>
            <a:pPr>
              <a:lnSpc>
                <a:spcPct val="90000"/>
              </a:lnSpc>
              <a:buClr>
                <a:srgbClr val="F60006"/>
              </a:buClr>
              <a:buSzPct val="120000"/>
              <a:buFont typeface="Wingdings" pitchFamily="2" charset="2"/>
              <a:buChar char="§"/>
            </a:pPr>
            <a:r>
              <a:rPr lang="en-US" sz="1800" b="1"/>
              <a:t>After Ruby entered the school, many of the teachers refused to teach and many of the White students went home.</a:t>
            </a:r>
          </a:p>
          <a:p>
            <a:pPr>
              <a:lnSpc>
                <a:spcPct val="90000"/>
              </a:lnSpc>
              <a:buClr>
                <a:srgbClr val="F60006"/>
              </a:buClr>
              <a:buSzPct val="120000"/>
              <a:buFont typeface="Wingdings" pitchFamily="2" charset="2"/>
              <a:buChar char="§"/>
            </a:pPr>
            <a:r>
              <a:rPr lang="en-US" sz="1800" b="1"/>
              <a:t>Ruby went to school everyday.</a:t>
            </a:r>
          </a:p>
        </p:txBody>
      </p:sp>
      <p:pic>
        <p:nvPicPr>
          <p:cNvPr id="32773" name="Picture 5" descr="The-problem-we-all-live-with-norman-rock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038600"/>
            <a:ext cx="3429000" cy="2112963"/>
          </a:xfrm>
          <a:prstGeom prst="rect">
            <a:avLst/>
          </a:prstGeom>
          <a:noFill/>
          <a:ln w="25400">
            <a:solidFill>
              <a:srgbClr val="F60006"/>
            </a:solidFill>
            <a:miter lim="800000"/>
            <a:headEnd/>
            <a:tailEnd/>
          </a:ln>
          <a:extLst>
            <a:ext uri="{909E8E84-426E-40DD-AFC4-6F175D3DCCD1}">
              <a14:hiddenFill xmlns:a14="http://schemas.microsoft.com/office/drawing/2010/main">
                <a:solidFill>
                  <a:srgbClr val="FFFFFF"/>
                </a:solidFill>
              </a14:hiddenFill>
            </a:ext>
          </a:extLst>
        </p:spPr>
      </p:pic>
      <p:sp>
        <p:nvSpPr>
          <p:cNvPr id="32774" name="Text Box 6"/>
          <p:cNvSpPr txBox="1">
            <a:spLocks noChangeArrowheads="1"/>
          </p:cNvSpPr>
          <p:nvPr/>
        </p:nvSpPr>
        <p:spPr bwMode="auto">
          <a:xfrm>
            <a:off x="2209800" y="62484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i="1"/>
              <a:t>The Problem We All Live With, </a:t>
            </a:r>
            <a:r>
              <a:rPr lang="en-US" sz="1800" b="1"/>
              <a:t>By Norman Rockwell</a:t>
            </a:r>
            <a:endParaRPr lang="en-US" sz="1800" b="1" i="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2667000" y="228600"/>
            <a:ext cx="472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a:r>
              <a:rPr lang="en-US" sz="4400" b="1">
                <a:solidFill>
                  <a:schemeClr val="tx2"/>
                </a:solidFill>
                <a:effectLst>
                  <a:outerShdw blurRad="38100" dist="38100" dir="2700000" algn="tl">
                    <a:srgbClr val="C0C0C0"/>
                  </a:outerShdw>
                </a:effectLst>
                <a:latin typeface="Georgia" pitchFamily="18" charset="0"/>
              </a:rPr>
              <a:t>Malcolm X</a:t>
            </a:r>
            <a:endParaRPr lang="en-US" sz="4800" b="1">
              <a:solidFill>
                <a:schemeClr val="tx2"/>
              </a:solidFill>
              <a:effectLst>
                <a:outerShdw blurRad="38100" dist="38100" dir="2700000" algn="tl">
                  <a:srgbClr val="C0C0C0"/>
                </a:outerShdw>
              </a:effectLst>
              <a:latin typeface="Georgia" pitchFamily="18" charset="0"/>
            </a:endParaRPr>
          </a:p>
        </p:txBody>
      </p:sp>
      <p:sp>
        <p:nvSpPr>
          <p:cNvPr id="14341" name="Rectangle 5"/>
          <p:cNvSpPr>
            <a:spLocks noChangeArrowheads="1"/>
          </p:cNvSpPr>
          <p:nvPr/>
        </p:nvSpPr>
        <p:spPr bwMode="auto">
          <a:xfrm>
            <a:off x="1752600" y="1390650"/>
            <a:ext cx="6934200" cy="403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SzPct val="90000"/>
              <a:buFont typeface="Algerian" pitchFamily="82" charset="0"/>
              <a:buChar char="X"/>
            </a:pPr>
            <a:r>
              <a:rPr lang="en-US" sz="2000" b="1">
                <a:solidFill>
                  <a:srgbClr val="000000"/>
                </a:solidFill>
                <a:latin typeface="Georgia" pitchFamily="18" charset="0"/>
              </a:rPr>
              <a:t>Born in Omaha Nebraska, Malcolm Little was the son of a Baptist preacher who urged Blacks to stand up for their rights.</a:t>
            </a:r>
          </a:p>
          <a:p>
            <a:pPr marL="342900" indent="-342900">
              <a:spcBef>
                <a:spcPct val="20000"/>
              </a:spcBef>
              <a:buSzPct val="90000"/>
              <a:buFont typeface="Algerian" pitchFamily="82" charset="0"/>
              <a:buChar char="X"/>
            </a:pPr>
            <a:r>
              <a:rPr lang="en-US" sz="2000" b="1">
                <a:solidFill>
                  <a:srgbClr val="000000"/>
                </a:solidFill>
                <a:latin typeface="Georgia" pitchFamily="18" charset="0"/>
              </a:rPr>
              <a:t>His father was killed by White Supremacist in Michigan, in 1931.</a:t>
            </a:r>
          </a:p>
          <a:p>
            <a:pPr marL="342900" indent="-342900">
              <a:spcBef>
                <a:spcPct val="20000"/>
              </a:spcBef>
              <a:buSzPct val="90000"/>
              <a:buFont typeface="Algerian" pitchFamily="82" charset="0"/>
              <a:buChar char="X"/>
            </a:pPr>
            <a:r>
              <a:rPr lang="en-US" sz="2000" b="1">
                <a:solidFill>
                  <a:srgbClr val="000000"/>
                </a:solidFill>
                <a:latin typeface="Georgia" pitchFamily="18" charset="0"/>
              </a:rPr>
              <a:t>After time, Malcolm moved to Harlem where he became involved in gambling, drug dealing and robbery.</a:t>
            </a:r>
          </a:p>
          <a:p>
            <a:pPr marL="342900" indent="-342900">
              <a:spcBef>
                <a:spcPct val="20000"/>
              </a:spcBef>
              <a:buSzPct val="90000"/>
              <a:buFont typeface="Algerian" pitchFamily="82" charset="0"/>
              <a:buChar char="X"/>
            </a:pPr>
            <a:r>
              <a:rPr lang="en-US" sz="2000" b="1">
                <a:solidFill>
                  <a:srgbClr val="000000"/>
                </a:solidFill>
                <a:latin typeface="Georgia" pitchFamily="18" charset="0"/>
              </a:rPr>
              <a:t>Malcolm Was Arrested at the age </a:t>
            </a:r>
            <a:br>
              <a:rPr lang="en-US" sz="2000" b="1">
                <a:solidFill>
                  <a:srgbClr val="000000"/>
                </a:solidFill>
                <a:latin typeface="Georgia" pitchFamily="18" charset="0"/>
              </a:rPr>
            </a:br>
            <a:r>
              <a:rPr lang="en-US" sz="2000" b="1">
                <a:solidFill>
                  <a:srgbClr val="000000"/>
                </a:solidFill>
                <a:latin typeface="Georgia" pitchFamily="18" charset="0"/>
              </a:rPr>
              <a:t>of 20 for armed robbery. In jail </a:t>
            </a:r>
            <a:br>
              <a:rPr lang="en-US" sz="2000" b="1">
                <a:solidFill>
                  <a:srgbClr val="000000"/>
                </a:solidFill>
                <a:latin typeface="Georgia" pitchFamily="18" charset="0"/>
              </a:rPr>
            </a:br>
            <a:r>
              <a:rPr lang="en-US" sz="2000" b="1">
                <a:solidFill>
                  <a:srgbClr val="000000"/>
                </a:solidFill>
                <a:latin typeface="Georgia" pitchFamily="18" charset="0"/>
              </a:rPr>
              <a:t>he studied the teaching of the</a:t>
            </a:r>
            <a:br>
              <a:rPr lang="en-US" sz="2000" b="1">
                <a:solidFill>
                  <a:srgbClr val="000000"/>
                </a:solidFill>
                <a:latin typeface="Georgia" pitchFamily="18" charset="0"/>
              </a:rPr>
            </a:br>
            <a:r>
              <a:rPr lang="en-US" sz="2000" b="1">
                <a:solidFill>
                  <a:srgbClr val="000000"/>
                </a:solidFill>
                <a:latin typeface="Georgia" pitchFamily="18" charset="0"/>
              </a:rPr>
              <a:t>Elijah Muhammad.</a:t>
            </a:r>
          </a:p>
        </p:txBody>
      </p:sp>
      <p:pic>
        <p:nvPicPr>
          <p:cNvPr id="14342" name="Picture 6" descr="HLBW0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
            <a:ext cx="914400" cy="1143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descr="Detred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362450"/>
            <a:ext cx="1695450" cy="2343150"/>
          </a:xfrm>
          <a:prstGeom prst="rect">
            <a:avLst/>
          </a:prstGeom>
          <a:noFill/>
          <a:ln w="19050">
            <a:solidFill>
              <a:srgbClr val="F6000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heel(4)">
                                      <p:cBhvr>
                                        <p:cTn id="7"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chor="t"/>
          <a:lstStyle/>
          <a:p>
            <a:r>
              <a:rPr lang="en-US" sz="4800" b="1">
                <a:effectLst>
                  <a:outerShdw blurRad="38100" dist="38100" dir="2700000" algn="tl">
                    <a:srgbClr val="C0C0C0"/>
                  </a:outerShdw>
                </a:effectLst>
              </a:rPr>
              <a:t>Elijah Muhammad</a:t>
            </a:r>
          </a:p>
        </p:txBody>
      </p:sp>
      <p:sp>
        <p:nvSpPr>
          <p:cNvPr id="39939" name="Rectangle 3"/>
          <p:cNvSpPr>
            <a:spLocks noGrp="1" noChangeArrowheads="1"/>
          </p:cNvSpPr>
          <p:nvPr>
            <p:ph type="body" idx="1"/>
          </p:nvPr>
        </p:nvSpPr>
        <p:spPr>
          <a:xfrm>
            <a:off x="3962400" y="1371600"/>
            <a:ext cx="4953000" cy="5181600"/>
          </a:xfrm>
          <a:solidFill>
            <a:schemeClr val="bg1"/>
          </a:solidFill>
          <a:ln>
            <a:solidFill>
              <a:schemeClr val="tx1"/>
            </a:solidFill>
            <a:miter lim="800000"/>
            <a:headEnd/>
            <a:tailEnd/>
          </a:ln>
        </p:spPr>
        <p:txBody>
          <a:bodyPr/>
          <a:lstStyle/>
          <a:p>
            <a:pPr>
              <a:buSzPct val="90000"/>
              <a:buFont typeface="Algerian" pitchFamily="82" charset="0"/>
              <a:buChar char="X"/>
            </a:pPr>
            <a:r>
              <a:rPr lang="en-US" b="1"/>
              <a:t>Elijah Muhammad was the leader of the mostly Black political and religious group The Nation Of Islam.</a:t>
            </a:r>
          </a:p>
          <a:p>
            <a:pPr marL="850900" lvl="1" indent="-271463">
              <a:buClr>
                <a:srgbClr val="F60006"/>
              </a:buClr>
              <a:buSzPct val="110000"/>
              <a:buFont typeface="Wingdings" pitchFamily="2" charset="2"/>
              <a:buChar char="§"/>
            </a:pPr>
            <a:r>
              <a:rPr lang="en-US" b="1"/>
              <a:t>His teachings, often perceived as racist, preached complete separation from Whites in society.</a:t>
            </a:r>
          </a:p>
          <a:p>
            <a:pPr marL="850900" lvl="1" indent="-271463">
              <a:buClr>
                <a:srgbClr val="F60006"/>
              </a:buClr>
              <a:buSzPct val="110000"/>
              <a:buFont typeface="Wingdings" pitchFamily="2" charset="2"/>
              <a:buChar char="§"/>
            </a:pPr>
            <a:r>
              <a:rPr lang="en-US" b="1"/>
              <a:t>He often expressed the idea the Blacks were the first people to rule the world and that the Whites tricked them out of power and oppressed them.</a:t>
            </a:r>
          </a:p>
          <a:p>
            <a:pPr marL="850900" lvl="1" indent="-271463">
              <a:buClr>
                <a:srgbClr val="F60006"/>
              </a:buClr>
              <a:buSzPct val="110000"/>
              <a:buFont typeface="Wingdings" pitchFamily="2" charset="2"/>
              <a:buChar char="§"/>
            </a:pPr>
            <a:r>
              <a:rPr lang="en-US" b="1"/>
              <a:t>Young Malcolm X developed his adept speaking skills and political ideas under the direction of Elijah Muhammad.</a:t>
            </a:r>
          </a:p>
          <a:p>
            <a:pPr marL="850900" lvl="1" indent="-271463">
              <a:buClr>
                <a:srgbClr val="F60006"/>
              </a:buClr>
              <a:buSzPct val="110000"/>
              <a:buFont typeface="Wingdings" pitchFamily="2" charset="2"/>
              <a:buChar char="§"/>
            </a:pPr>
            <a:endParaRPr lang="en-US" b="1"/>
          </a:p>
        </p:txBody>
      </p:sp>
      <p:pic>
        <p:nvPicPr>
          <p:cNvPr id="39941" name="Picture 5" descr="Hon-elijah_muhammad"/>
          <p:cNvPicPr>
            <a:picLocks noChangeAspect="1" noChangeArrowheads="1"/>
          </p:cNvPicPr>
          <p:nvPr/>
        </p:nvPicPr>
        <p:blipFill>
          <a:blip r:embed="rId3">
            <a:extLst>
              <a:ext uri="{28A0092B-C50C-407E-A947-70E740481C1C}">
                <a14:useLocalDpi xmlns:a14="http://schemas.microsoft.com/office/drawing/2010/main" val="0"/>
              </a:ext>
            </a:extLst>
          </a:blip>
          <a:srcRect r="12743"/>
          <a:stretch>
            <a:fillRect/>
          </a:stretch>
        </p:blipFill>
        <p:spPr bwMode="auto">
          <a:xfrm>
            <a:off x="1752600" y="2057400"/>
            <a:ext cx="1914525" cy="3124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t"/>
          <a:lstStyle/>
          <a:p>
            <a:r>
              <a:rPr lang="en-US" sz="4800" b="1">
                <a:effectLst>
                  <a:outerShdw blurRad="38100" dist="38100" dir="2700000" algn="tl">
                    <a:srgbClr val="C0C0C0"/>
                  </a:outerShdw>
                </a:effectLst>
              </a:rPr>
              <a:t>Nation Of Islam</a:t>
            </a:r>
          </a:p>
        </p:txBody>
      </p:sp>
      <p:sp>
        <p:nvSpPr>
          <p:cNvPr id="15368" name="Text Box 8"/>
          <p:cNvSpPr txBox="1">
            <a:spLocks noChangeArrowheads="1"/>
          </p:cNvSpPr>
          <p:nvPr/>
        </p:nvSpPr>
        <p:spPr bwMode="auto">
          <a:xfrm>
            <a:off x="1981200" y="1574800"/>
            <a:ext cx="6705600" cy="452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SzPct val="90000"/>
              <a:buFont typeface="Algerian" pitchFamily="82" charset="0"/>
              <a:buChar char="X"/>
            </a:pPr>
            <a:r>
              <a:rPr lang="en-US" sz="2000" b="1">
                <a:latin typeface="Georgia" pitchFamily="18" charset="0"/>
              </a:rPr>
              <a:t>The Nation Of Islam </a:t>
            </a:r>
            <a:br>
              <a:rPr lang="en-US" sz="2000" b="1">
                <a:latin typeface="Georgia" pitchFamily="18" charset="0"/>
              </a:rPr>
            </a:br>
            <a:r>
              <a:rPr lang="en-US" sz="2000" b="1">
                <a:latin typeface="Georgia" pitchFamily="18" charset="0"/>
              </a:rPr>
              <a:t>(NOI) was an activist </a:t>
            </a:r>
            <a:br>
              <a:rPr lang="en-US" sz="2000" b="1">
                <a:latin typeface="Georgia" pitchFamily="18" charset="0"/>
              </a:rPr>
            </a:br>
            <a:r>
              <a:rPr lang="en-US" sz="2000" b="1">
                <a:latin typeface="Georgia" pitchFamily="18" charset="0"/>
              </a:rPr>
              <a:t>group that believed that </a:t>
            </a:r>
            <a:br>
              <a:rPr lang="en-US" sz="2000" b="1">
                <a:latin typeface="Georgia" pitchFamily="18" charset="0"/>
              </a:rPr>
            </a:br>
            <a:r>
              <a:rPr lang="en-US" sz="2000" b="1">
                <a:latin typeface="Georgia" pitchFamily="18" charset="0"/>
              </a:rPr>
              <a:t>most African slaves </a:t>
            </a:r>
            <a:br>
              <a:rPr lang="en-US" sz="2000" b="1">
                <a:latin typeface="Georgia" pitchFamily="18" charset="0"/>
              </a:rPr>
            </a:br>
            <a:r>
              <a:rPr lang="en-US" sz="2000" b="1">
                <a:latin typeface="Georgia" pitchFamily="18" charset="0"/>
              </a:rPr>
              <a:t>were originally Muslim.</a:t>
            </a:r>
          </a:p>
          <a:p>
            <a:pPr>
              <a:spcBef>
                <a:spcPct val="50000"/>
              </a:spcBef>
              <a:buSzPct val="90000"/>
              <a:buFont typeface="Algerian" pitchFamily="82" charset="0"/>
              <a:buChar char="X"/>
            </a:pPr>
            <a:r>
              <a:rPr lang="en-US" sz="2000" b="1">
                <a:latin typeface="Georgia" pitchFamily="18" charset="0"/>
              </a:rPr>
              <a:t>The NOI urged African </a:t>
            </a:r>
            <a:br>
              <a:rPr lang="en-US" sz="2000" b="1">
                <a:latin typeface="Georgia" pitchFamily="18" charset="0"/>
              </a:rPr>
            </a:br>
            <a:r>
              <a:rPr lang="en-US" sz="2000" b="1">
                <a:latin typeface="Georgia" pitchFamily="18" charset="0"/>
              </a:rPr>
              <a:t>Americans to reconvert </a:t>
            </a:r>
            <a:br>
              <a:rPr lang="en-US" sz="2000" b="1">
                <a:latin typeface="Georgia" pitchFamily="18" charset="0"/>
              </a:rPr>
            </a:br>
            <a:r>
              <a:rPr lang="en-US" sz="2000" b="1">
                <a:latin typeface="Georgia" pitchFamily="18" charset="0"/>
              </a:rPr>
              <a:t>to Islam in effort to </a:t>
            </a:r>
            <a:br>
              <a:rPr lang="en-US" sz="2000" b="1">
                <a:latin typeface="Georgia" pitchFamily="18" charset="0"/>
              </a:rPr>
            </a:br>
            <a:r>
              <a:rPr lang="en-US" sz="2000" b="1">
                <a:latin typeface="Georgia" pitchFamily="18" charset="0"/>
              </a:rPr>
              <a:t>restore the heritage that was stolen from them.</a:t>
            </a:r>
          </a:p>
          <a:p>
            <a:pPr>
              <a:spcBef>
                <a:spcPct val="50000"/>
              </a:spcBef>
              <a:buSzPct val="90000"/>
              <a:buFont typeface="Algerian" pitchFamily="82" charset="0"/>
              <a:buChar char="X"/>
            </a:pPr>
            <a:r>
              <a:rPr lang="en-US" sz="2000" b="1">
                <a:latin typeface="Georgia" pitchFamily="18" charset="0"/>
              </a:rPr>
              <a:t>The NOI wanted to create a second Black nation within the United States.</a:t>
            </a:r>
          </a:p>
          <a:p>
            <a:pPr>
              <a:spcBef>
                <a:spcPct val="50000"/>
              </a:spcBef>
              <a:buSzPct val="90000"/>
              <a:buFont typeface="Algerian" pitchFamily="82" charset="0"/>
              <a:buChar char="X"/>
            </a:pPr>
            <a:r>
              <a:rPr lang="en-US" sz="2000" b="1">
                <a:latin typeface="Georgia" pitchFamily="18" charset="0"/>
              </a:rPr>
              <a:t>The “X” in Malcolm’s name symbolizes the rejection of his slave name.</a:t>
            </a:r>
          </a:p>
        </p:txBody>
      </p:sp>
      <p:pic>
        <p:nvPicPr>
          <p:cNvPr id="15365" name="Picture 5"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200"/>
            <a:ext cx="2743200" cy="22367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chor="t"/>
          <a:lstStyle/>
          <a:p>
            <a:r>
              <a:rPr lang="en-US" sz="4400" b="1">
                <a:effectLst>
                  <a:outerShdw blurRad="38100" dist="38100" dir="2700000" algn="tl">
                    <a:srgbClr val="C0C0C0"/>
                  </a:outerShdw>
                </a:effectLst>
              </a:rPr>
              <a:t>Malcolm X: The Activist</a:t>
            </a:r>
          </a:p>
        </p:txBody>
      </p:sp>
      <p:sp>
        <p:nvSpPr>
          <p:cNvPr id="16387" name="Rectangle 3"/>
          <p:cNvSpPr>
            <a:spLocks noGrp="1" noChangeArrowheads="1"/>
          </p:cNvSpPr>
          <p:nvPr>
            <p:ph type="body" idx="1"/>
          </p:nvPr>
        </p:nvSpPr>
        <p:spPr>
          <a:xfrm>
            <a:off x="4648200" y="1524000"/>
            <a:ext cx="4191000" cy="4800600"/>
          </a:xfrm>
          <a:solidFill>
            <a:schemeClr val="bg1"/>
          </a:solidFill>
          <a:ln>
            <a:solidFill>
              <a:schemeClr val="tx1"/>
            </a:solidFill>
            <a:miter lim="800000"/>
            <a:headEnd/>
            <a:tailEnd/>
          </a:ln>
        </p:spPr>
        <p:txBody>
          <a:bodyPr/>
          <a:lstStyle/>
          <a:p>
            <a:pPr>
              <a:buSzPct val="90000"/>
              <a:buFont typeface="Algerian" pitchFamily="82" charset="0"/>
              <a:buChar char="X"/>
            </a:pPr>
            <a:r>
              <a:rPr lang="en-US" b="1"/>
              <a:t>Malcolm X made constant accusations of racism and demanded violent actions of self defense.</a:t>
            </a:r>
          </a:p>
          <a:p>
            <a:pPr>
              <a:buSzPct val="90000"/>
              <a:buFont typeface="Algerian" pitchFamily="82" charset="0"/>
              <a:buChar char="X"/>
            </a:pPr>
            <a:r>
              <a:rPr lang="en-US" b="1"/>
              <a:t>He constantly retold the injustices his people suffered in the past. </a:t>
            </a:r>
          </a:p>
          <a:p>
            <a:pPr>
              <a:buSzPct val="90000"/>
              <a:buFont typeface="Algerian" pitchFamily="82" charset="0"/>
              <a:buChar char="X"/>
            </a:pPr>
            <a:r>
              <a:rPr lang="en-US" b="1"/>
              <a:t>Malcolm X gathered wide spread admiration from African American’s and wide spread fear from Whites.  However White college students could not ignore the harsh realities of his preaching's.</a:t>
            </a:r>
          </a:p>
        </p:txBody>
      </p:sp>
      <p:pic>
        <p:nvPicPr>
          <p:cNvPr id="16391" name="Picture 7" descr="Image of Malcolm 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2535238" cy="3429000"/>
          </a:xfrm>
          <a:prstGeom prst="rect">
            <a:avLst/>
          </a:prstGeom>
          <a:noFill/>
          <a:ln w="19050">
            <a:solidFill>
              <a:srgbClr val="F6000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chor="t"/>
          <a:lstStyle/>
          <a:p>
            <a:r>
              <a:rPr lang="en-US" b="1">
                <a:effectLst>
                  <a:outerShdw blurRad="38100" dist="38100" dir="2700000" algn="tl">
                    <a:srgbClr val="C0C0C0"/>
                  </a:outerShdw>
                </a:effectLst>
              </a:rPr>
              <a:t>Malcolm X Speaks, 1965</a:t>
            </a:r>
          </a:p>
        </p:txBody>
      </p:sp>
      <p:sp>
        <p:nvSpPr>
          <p:cNvPr id="17411" name="Rectangle 3"/>
          <p:cNvSpPr>
            <a:spLocks noGrp="1" noChangeArrowheads="1"/>
          </p:cNvSpPr>
          <p:nvPr>
            <p:ph type="body" idx="1"/>
          </p:nvPr>
        </p:nvSpPr>
        <p:spPr>
          <a:xfrm>
            <a:off x="1828800" y="1143000"/>
            <a:ext cx="3886200" cy="5410200"/>
          </a:xfrm>
          <a:solidFill>
            <a:schemeClr val="bg1"/>
          </a:solidFill>
          <a:ln>
            <a:solidFill>
              <a:schemeClr val="tx1"/>
            </a:solidFill>
            <a:miter lim="800000"/>
            <a:headEnd/>
            <a:tailEnd/>
          </a:ln>
        </p:spPr>
        <p:txBody>
          <a:bodyPr/>
          <a:lstStyle/>
          <a:p>
            <a:pPr>
              <a:buSzPct val="90000"/>
              <a:buFont typeface="Algerian" pitchFamily="82" charset="0"/>
              <a:buChar char="X"/>
            </a:pPr>
            <a:r>
              <a:rPr lang="en-US" b="1">
                <a:solidFill>
                  <a:schemeClr val="tx1"/>
                </a:solidFill>
              </a:rPr>
              <a:t>“</a:t>
            </a:r>
            <a:r>
              <a:rPr lang="en-US" b="1"/>
              <a:t>Be peaceful, be courteous, obey the law, respect everyone; but if someone puts his hand on you, send him to the cemetery.”</a:t>
            </a:r>
          </a:p>
          <a:p>
            <a:pPr>
              <a:buSzPct val="90000"/>
              <a:buFont typeface="Algerian" pitchFamily="82" charset="0"/>
              <a:buChar char="X"/>
            </a:pPr>
            <a:r>
              <a:rPr lang="en-US" b="1"/>
              <a:t>“Nobody can give you freedom. Nobody can give you equality or justice or anything. If you're a man, you take it.”</a:t>
            </a:r>
          </a:p>
          <a:p>
            <a:pPr>
              <a:buSzPct val="90000"/>
              <a:buFont typeface="Algerian" pitchFamily="82" charset="0"/>
              <a:buChar char="X"/>
            </a:pPr>
            <a:r>
              <a:rPr lang="en-US" b="1"/>
              <a:t>“You can't separate peace from freedom because no one can be at peace unless he has his freedom.”</a:t>
            </a:r>
          </a:p>
        </p:txBody>
      </p:sp>
      <p:pic>
        <p:nvPicPr>
          <p:cNvPr id="17412" name="Picture 4" descr="(JPEG)"/>
          <p:cNvPicPr>
            <a:picLocks noChangeAspect="1" noChangeArrowheads="1"/>
          </p:cNvPicPr>
          <p:nvPr/>
        </p:nvPicPr>
        <p:blipFill>
          <a:blip r:embed="rId5">
            <a:extLst>
              <a:ext uri="{28A0092B-C50C-407E-A947-70E740481C1C}">
                <a14:useLocalDpi xmlns:a14="http://schemas.microsoft.com/office/drawing/2010/main" val="0"/>
              </a:ext>
            </a:extLst>
          </a:blip>
          <a:srcRect r="4160" b="3386"/>
          <a:stretch>
            <a:fillRect/>
          </a:stretch>
        </p:blipFill>
        <p:spPr bwMode="auto">
          <a:xfrm>
            <a:off x="6019800" y="1752600"/>
            <a:ext cx="2738438" cy="3652838"/>
          </a:xfrm>
          <a:prstGeom prst="rect">
            <a:avLst/>
          </a:prstGeom>
          <a:noFill/>
          <a:ln w="25400">
            <a:solidFill>
              <a:srgbClr val="F60006"/>
            </a:solidFill>
            <a:miter lim="800000"/>
            <a:headEnd/>
            <a:tailEnd/>
          </a:ln>
          <a:extLst>
            <a:ext uri="{909E8E84-426E-40DD-AFC4-6F175D3DCCD1}">
              <a14:hiddenFill xmlns:a14="http://schemas.microsoft.com/office/drawing/2010/main">
                <a:solidFill>
                  <a:srgbClr val="FFFFFF"/>
                </a:solidFill>
              </a14:hiddenFill>
            </a:ext>
          </a:extLst>
        </p:spPr>
      </p:pic>
      <p:pic>
        <p:nvPicPr>
          <p:cNvPr id="17414" name="criminal.wav">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382000" y="990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000" fill="hold"/>
                                        <p:tgtEl>
                                          <p:spTgt spid="174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41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chor="t"/>
          <a:lstStyle/>
          <a:p>
            <a:pPr algn="l"/>
            <a:r>
              <a:rPr lang="en-US" b="1">
                <a:effectLst>
                  <a:outerShdw blurRad="38100" dist="38100" dir="2700000" algn="tl">
                    <a:srgbClr val="C0C0C0"/>
                  </a:outerShdw>
                </a:effectLst>
              </a:rPr>
              <a:t>Tension In The Nation Of Islam</a:t>
            </a:r>
          </a:p>
        </p:txBody>
      </p:sp>
      <p:sp>
        <p:nvSpPr>
          <p:cNvPr id="38915" name="Rectangle 3"/>
          <p:cNvSpPr>
            <a:spLocks noGrp="1" noChangeArrowheads="1"/>
          </p:cNvSpPr>
          <p:nvPr>
            <p:ph type="body" idx="1"/>
          </p:nvPr>
        </p:nvSpPr>
        <p:spPr>
          <a:xfrm>
            <a:off x="4267200" y="1447800"/>
            <a:ext cx="4572000" cy="4800600"/>
          </a:xfrm>
          <a:solidFill>
            <a:schemeClr val="bg1"/>
          </a:solidFill>
          <a:ln>
            <a:solidFill>
              <a:schemeClr val="tx1"/>
            </a:solidFill>
            <a:miter lim="800000"/>
            <a:headEnd/>
            <a:tailEnd/>
          </a:ln>
        </p:spPr>
        <p:txBody>
          <a:bodyPr/>
          <a:lstStyle/>
          <a:p>
            <a:pPr>
              <a:lnSpc>
                <a:spcPct val="90000"/>
              </a:lnSpc>
              <a:buSzPct val="80000"/>
              <a:buFont typeface="Algerian" pitchFamily="82" charset="0"/>
              <a:buChar char="X"/>
            </a:pPr>
            <a:r>
              <a:rPr lang="en-US" b="1"/>
              <a:t>By the start of the 60’s Tension was growing in The Nation of Islam.</a:t>
            </a:r>
          </a:p>
          <a:p>
            <a:pPr lvl="1">
              <a:lnSpc>
                <a:spcPct val="90000"/>
              </a:lnSpc>
              <a:buClr>
                <a:srgbClr val="F60006"/>
              </a:buClr>
              <a:buSzPct val="110000"/>
              <a:buFont typeface="Wingdings" pitchFamily="2" charset="2"/>
              <a:buChar char="§"/>
            </a:pPr>
            <a:r>
              <a:rPr lang="en-US" b="1"/>
              <a:t>Malcolm X was exposed to rumors that Elijah Muhammad had indulged in extramarital affairs.</a:t>
            </a:r>
          </a:p>
          <a:p>
            <a:pPr marL="1265238" lvl="2" indent="-350838">
              <a:lnSpc>
                <a:spcPct val="90000"/>
              </a:lnSpc>
              <a:buClr>
                <a:schemeClr val="accent2"/>
              </a:buClr>
              <a:buFont typeface="Wingdings" pitchFamily="2" charset="2"/>
              <a:buChar char="Ø"/>
            </a:pPr>
            <a:r>
              <a:rPr lang="en-US" b="1"/>
              <a:t>Adultery is shunned in the Muslim doctrine.</a:t>
            </a:r>
          </a:p>
          <a:p>
            <a:pPr>
              <a:lnSpc>
                <a:spcPct val="90000"/>
              </a:lnSpc>
              <a:buSzPct val="90000"/>
              <a:buFont typeface="Algerian" pitchFamily="82" charset="0"/>
              <a:buChar char="X"/>
            </a:pPr>
            <a:r>
              <a:rPr lang="en-US" b="1"/>
              <a:t>Malcolm Believed that Elijah Muhammad was jealous of his increasing popularity.</a:t>
            </a:r>
          </a:p>
          <a:p>
            <a:pPr>
              <a:lnSpc>
                <a:spcPct val="90000"/>
              </a:lnSpc>
              <a:buSzPct val="90000"/>
              <a:buFont typeface="Algerian" pitchFamily="82" charset="0"/>
              <a:buChar char="X"/>
            </a:pPr>
            <a:r>
              <a:rPr lang="en-US" b="1"/>
              <a:t>The Nation of Islam blamed Malcolm X for his controversial remarks regarding John F. Kennedy Jr.</a:t>
            </a:r>
          </a:p>
          <a:p>
            <a:pPr>
              <a:lnSpc>
                <a:spcPct val="90000"/>
              </a:lnSpc>
              <a:buSzPct val="90000"/>
              <a:buFont typeface="Algerian" pitchFamily="82" charset="0"/>
              <a:buChar char="X"/>
            </a:pPr>
            <a:endParaRPr lang="en-US" b="1"/>
          </a:p>
        </p:txBody>
      </p:sp>
      <p:pic>
        <p:nvPicPr>
          <p:cNvPr id="38920" name="Picture 8" descr="malcolm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1992313" cy="2819400"/>
          </a:xfrm>
          <a:prstGeom prst="rect">
            <a:avLst/>
          </a:prstGeom>
          <a:noFill/>
          <a:ln w="19050">
            <a:solidFill>
              <a:srgbClr val="F6000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chor="t"/>
          <a:lstStyle/>
          <a:p>
            <a:r>
              <a:rPr lang="en-US" sz="4800" b="1">
                <a:effectLst>
                  <a:outerShdw blurRad="38100" dist="38100" dir="2700000" algn="tl">
                    <a:srgbClr val="C0C0C0"/>
                  </a:outerShdw>
                </a:effectLst>
              </a:rPr>
              <a:t>The JFK Controversy</a:t>
            </a:r>
          </a:p>
        </p:txBody>
      </p:sp>
      <p:sp>
        <p:nvSpPr>
          <p:cNvPr id="40963" name="Rectangle 3"/>
          <p:cNvSpPr>
            <a:spLocks noGrp="1" noChangeArrowheads="1"/>
          </p:cNvSpPr>
          <p:nvPr>
            <p:ph type="body" idx="1"/>
          </p:nvPr>
        </p:nvSpPr>
        <p:spPr>
          <a:xfrm>
            <a:off x="1676400" y="1295400"/>
            <a:ext cx="4419600" cy="5181600"/>
          </a:xfrm>
          <a:solidFill>
            <a:schemeClr val="bg1"/>
          </a:solidFill>
          <a:ln>
            <a:solidFill>
              <a:schemeClr val="tx1"/>
            </a:solidFill>
            <a:miter lim="800000"/>
            <a:headEnd/>
            <a:tailEnd/>
          </a:ln>
        </p:spPr>
        <p:txBody>
          <a:bodyPr/>
          <a:lstStyle/>
          <a:p>
            <a:pPr marL="396875" indent="-396875">
              <a:buSzPct val="90000"/>
              <a:buFont typeface="Algerian" pitchFamily="82" charset="0"/>
              <a:buChar char="X"/>
            </a:pPr>
            <a:r>
              <a:rPr lang="en-US" b="1"/>
              <a:t>After the assassination of John F. Kennedy, Malcolm X made a speech.</a:t>
            </a:r>
          </a:p>
          <a:p>
            <a:pPr marL="796925" lvl="1">
              <a:buClr>
                <a:srgbClr val="F60006"/>
              </a:buClr>
              <a:buSzPct val="110000"/>
              <a:buFont typeface="Wingdings" pitchFamily="2" charset="2"/>
              <a:buChar char="§"/>
            </a:pPr>
            <a:r>
              <a:rPr lang="en-US" b="1"/>
              <a:t>Malcolm claimed that the violence Kennedy failed to prevent ended up to come back and claim his life.</a:t>
            </a:r>
          </a:p>
          <a:p>
            <a:pPr marL="796925" lvl="1">
              <a:buClr>
                <a:srgbClr val="F60006"/>
              </a:buClr>
              <a:buSzPct val="110000"/>
              <a:buFont typeface="Wingdings" pitchFamily="2" charset="2"/>
              <a:buChar char="§"/>
            </a:pPr>
            <a:r>
              <a:rPr lang="en-US" b="1"/>
              <a:t>He stated that assassination was an example of </a:t>
            </a:r>
            <a:r>
              <a:rPr lang="en-US" b="1" i="1"/>
              <a:t>“the chickens coming home to roost"</a:t>
            </a:r>
            <a:r>
              <a:rPr lang="en-US" b="1"/>
              <a:t> </a:t>
            </a:r>
          </a:p>
          <a:p>
            <a:pPr marL="796925" lvl="1">
              <a:buClr>
                <a:srgbClr val="F60006"/>
              </a:buClr>
              <a:buSzPct val="110000"/>
              <a:buFont typeface="Wingdings" pitchFamily="2" charset="2"/>
              <a:buChar char="§"/>
            </a:pPr>
            <a:r>
              <a:rPr lang="en-US" b="1"/>
              <a:t>He later stated, </a:t>
            </a:r>
            <a:r>
              <a:rPr lang="en-US" b="1" i="1"/>
              <a:t>"Chickens coming home to roost never made me sad. It only made me glad."</a:t>
            </a:r>
            <a:r>
              <a:rPr lang="en-US" b="1"/>
              <a:t> </a:t>
            </a:r>
          </a:p>
          <a:p>
            <a:pPr marL="796925" lvl="1">
              <a:buClr>
                <a:srgbClr val="F60006"/>
              </a:buClr>
              <a:buSzPct val="110000"/>
              <a:buFont typeface="Wingdings" pitchFamily="2" charset="2"/>
              <a:buChar char="§"/>
            </a:pPr>
            <a:r>
              <a:rPr lang="en-US" b="1"/>
              <a:t>This comment lead to widespread public dismay.</a:t>
            </a:r>
          </a:p>
        </p:txBody>
      </p:sp>
      <p:pic>
        <p:nvPicPr>
          <p:cNvPr id="40964" name="Picture 4" descr="John_F_Kenne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2420938" cy="32813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t"/>
          <a:lstStyle/>
          <a:p>
            <a:r>
              <a:rPr lang="en-US" sz="4800" b="1">
                <a:effectLst>
                  <a:outerShdw blurRad="38100" dist="38100" dir="2700000" algn="tl">
                    <a:srgbClr val="C0C0C0"/>
                  </a:outerShdw>
                </a:effectLst>
              </a:rPr>
              <a:t>Pilgrimage to Mecca</a:t>
            </a:r>
          </a:p>
        </p:txBody>
      </p:sp>
      <p:sp>
        <p:nvSpPr>
          <p:cNvPr id="18435" name="Rectangle 3"/>
          <p:cNvSpPr>
            <a:spLocks noGrp="1" noChangeArrowheads="1"/>
          </p:cNvSpPr>
          <p:nvPr>
            <p:ph type="body" idx="1"/>
          </p:nvPr>
        </p:nvSpPr>
        <p:spPr>
          <a:xfrm>
            <a:off x="1981200" y="1447800"/>
            <a:ext cx="6629400" cy="4876800"/>
          </a:xfrm>
          <a:solidFill>
            <a:schemeClr val="bg1"/>
          </a:solidFill>
          <a:ln>
            <a:solidFill>
              <a:schemeClr val="tx1"/>
            </a:solidFill>
            <a:miter lim="800000"/>
            <a:headEnd/>
            <a:tailEnd/>
          </a:ln>
        </p:spPr>
        <p:txBody>
          <a:bodyPr/>
          <a:lstStyle/>
          <a:p>
            <a:pPr>
              <a:buSzPct val="90000"/>
              <a:buFont typeface="Algerian" pitchFamily="82" charset="0"/>
              <a:buChar char="X"/>
            </a:pPr>
            <a:r>
              <a:rPr lang="en-US" b="1"/>
              <a:t>In 1964, during a pilgrimage to Mecca, Malcolm discovered that orthodox Muslims preach equality among races.</a:t>
            </a:r>
          </a:p>
          <a:p>
            <a:pPr>
              <a:buSzPct val="90000"/>
              <a:buFont typeface="Algerian" pitchFamily="82" charset="0"/>
              <a:buChar char="X"/>
            </a:pPr>
            <a:endParaRPr lang="en-US" b="1"/>
          </a:p>
          <a:p>
            <a:pPr>
              <a:buSzPct val="90000"/>
              <a:buFont typeface="Algerian" pitchFamily="82" charset="0"/>
              <a:buChar char="X"/>
            </a:pPr>
            <a:r>
              <a:rPr lang="en-US" b="1"/>
              <a:t>Malcolm’s new knowledge and growing distrust with the NOI, caused him to desert his argument that all Whites are the devil.</a:t>
            </a:r>
          </a:p>
          <a:p>
            <a:pPr>
              <a:buSzPct val="90000"/>
              <a:buFont typeface="Algerian" pitchFamily="82" charset="0"/>
              <a:buChar char="X"/>
            </a:pPr>
            <a:endParaRPr lang="en-US" b="1"/>
          </a:p>
          <a:p>
            <a:pPr>
              <a:buSzPct val="90000"/>
              <a:buFont typeface="Algerian" pitchFamily="82" charset="0"/>
              <a:buChar char="X"/>
            </a:pPr>
            <a:r>
              <a:rPr lang="en-US" b="1"/>
              <a:t>Malcolm X never abandoned his theory that Racism had destroyed the nation and that only Blacks could free themselves.</a:t>
            </a:r>
          </a:p>
          <a:p>
            <a:pPr>
              <a:buSzPct val="90000"/>
              <a:buFont typeface="Algerian" pitchFamily="82" charset="0"/>
              <a:buNone/>
            </a:pPr>
            <a:r>
              <a:rPr lang="en-US" b="1"/>
              <a:t> </a:t>
            </a:r>
          </a:p>
          <a:p>
            <a:pPr>
              <a:buSzPct val="90000"/>
              <a:buFont typeface="Algerian" pitchFamily="82" charset="0"/>
              <a:buChar char="X"/>
            </a:pPr>
            <a:r>
              <a:rPr lang="en-US" b="1"/>
              <a:t>In 1965 Malcolm X was assassinated by a Black Muslim at a New York City rally.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304800"/>
            <a:ext cx="7086600" cy="1143000"/>
          </a:xfrm>
        </p:spPr>
        <p:txBody>
          <a:bodyPr/>
          <a:lstStyle/>
          <a:p>
            <a:r>
              <a:rPr lang="en-US" b="1"/>
              <a:t>Jackie Robinson</a:t>
            </a:r>
          </a:p>
        </p:txBody>
      </p:sp>
      <p:sp>
        <p:nvSpPr>
          <p:cNvPr id="27651" name="Rectangle 3"/>
          <p:cNvSpPr>
            <a:spLocks noGrp="1" noChangeArrowheads="1"/>
          </p:cNvSpPr>
          <p:nvPr>
            <p:ph type="body" idx="1"/>
          </p:nvPr>
        </p:nvSpPr>
        <p:spPr>
          <a:xfrm>
            <a:off x="1676400" y="1752600"/>
            <a:ext cx="4419600" cy="4495800"/>
          </a:xfrm>
          <a:solidFill>
            <a:schemeClr val="bg1"/>
          </a:solidFill>
          <a:ln w="19050">
            <a:solidFill>
              <a:schemeClr val="accent2"/>
            </a:solidFill>
            <a:miter lim="800000"/>
            <a:headEnd/>
            <a:tailEnd/>
          </a:ln>
        </p:spPr>
        <p:txBody>
          <a:bodyPr/>
          <a:lstStyle/>
          <a:p>
            <a:pPr marL="457200" indent="-457200">
              <a:lnSpc>
                <a:spcPct val="90000"/>
              </a:lnSpc>
              <a:buSzPct val="200000"/>
              <a:buFont typeface="Wingdings" pitchFamily="2" charset="2"/>
              <a:buBlip>
                <a:blip r:embed="rId3"/>
              </a:buBlip>
            </a:pPr>
            <a:r>
              <a:rPr lang="en-US"/>
              <a:t> </a:t>
            </a:r>
            <a:r>
              <a:rPr lang="en-US" b="1"/>
              <a:t>Born in Cairo, Georgia, in 1919.</a:t>
            </a:r>
          </a:p>
          <a:p>
            <a:pPr marL="457200" indent="-457200">
              <a:lnSpc>
                <a:spcPct val="90000"/>
              </a:lnSpc>
              <a:buSzPct val="200000"/>
              <a:buFont typeface="Wingdings" pitchFamily="2" charset="2"/>
              <a:buBlip>
                <a:blip r:embed="rId3"/>
              </a:buBlip>
            </a:pPr>
            <a:r>
              <a:rPr lang="en-US" b="1"/>
              <a:t> Robinson’s family moved to California after his father deserted the family.</a:t>
            </a:r>
          </a:p>
          <a:p>
            <a:pPr marL="457200" indent="-457200">
              <a:lnSpc>
                <a:spcPct val="90000"/>
              </a:lnSpc>
              <a:buSzPct val="200000"/>
              <a:buFont typeface="Wingdings" pitchFamily="2" charset="2"/>
              <a:buBlip>
                <a:blip r:embed="rId3"/>
              </a:buBlip>
            </a:pPr>
            <a:r>
              <a:rPr lang="en-US" b="1"/>
              <a:t> At the University of California in Los Angeles, Robinson starred in football, track, basketball and baseball.</a:t>
            </a:r>
          </a:p>
          <a:p>
            <a:pPr marL="457200" indent="-457200">
              <a:lnSpc>
                <a:spcPct val="90000"/>
              </a:lnSpc>
              <a:buSzPct val="200000"/>
              <a:buFont typeface="Wingdings" pitchFamily="2" charset="2"/>
              <a:buBlip>
                <a:blip r:embed="rId3"/>
              </a:buBlip>
            </a:pPr>
            <a:r>
              <a:rPr lang="en-US" b="1"/>
              <a:t> In 1944, Robinson played in the Negro leagues on a team called the Kansas City Monarchs.</a:t>
            </a:r>
          </a:p>
        </p:txBody>
      </p:sp>
      <p:sp>
        <p:nvSpPr>
          <p:cNvPr id="27654" name="Oval 6"/>
          <p:cNvSpPr>
            <a:spLocks noChangeArrowheads="1"/>
          </p:cNvSpPr>
          <p:nvPr/>
        </p:nvSpPr>
        <p:spPr bwMode="auto">
          <a:xfrm>
            <a:off x="7315200" y="609600"/>
            <a:ext cx="914400" cy="762000"/>
          </a:xfrm>
          <a:prstGeom prst="ellipse">
            <a:avLst/>
          </a:prstGeom>
          <a:solidFill>
            <a:schemeClr val="bg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Text Box 7"/>
          <p:cNvSpPr txBox="1">
            <a:spLocks noChangeArrowheads="1"/>
          </p:cNvSpPr>
          <p:nvPr/>
        </p:nvSpPr>
        <p:spPr bwMode="auto">
          <a:xfrm>
            <a:off x="7391400" y="6858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accent2"/>
                </a:solidFill>
              </a:rPr>
              <a:t>42</a:t>
            </a:r>
          </a:p>
        </p:txBody>
      </p:sp>
      <p:pic>
        <p:nvPicPr>
          <p:cNvPr id="27657" name="Picture 9" descr="bl-43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057400"/>
            <a:ext cx="2270125" cy="32004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47800" y="0"/>
            <a:ext cx="7696200" cy="1143000"/>
          </a:xfrm>
        </p:spPr>
        <p:txBody>
          <a:bodyPr/>
          <a:lstStyle/>
          <a:p>
            <a:r>
              <a:rPr lang="en-US" b="1">
                <a:effectLst>
                  <a:outerShdw blurRad="38100" dist="38100" dir="2700000" algn="tl">
                    <a:srgbClr val="C0C0C0"/>
                  </a:outerShdw>
                </a:effectLst>
              </a:rPr>
              <a:t>Malcolm X Quotes (On King)</a:t>
            </a:r>
          </a:p>
        </p:txBody>
      </p:sp>
      <p:sp>
        <p:nvSpPr>
          <p:cNvPr id="36867" name="Rectangle 3"/>
          <p:cNvSpPr>
            <a:spLocks noGrp="1" noChangeArrowheads="1"/>
          </p:cNvSpPr>
          <p:nvPr>
            <p:ph type="body" idx="1"/>
          </p:nvPr>
        </p:nvSpPr>
        <p:spPr>
          <a:xfrm>
            <a:off x="1752600" y="1143000"/>
            <a:ext cx="7010400" cy="5334000"/>
          </a:xfrm>
          <a:solidFill>
            <a:schemeClr val="bg1"/>
          </a:solidFill>
          <a:ln>
            <a:solidFill>
              <a:schemeClr val="tx1"/>
            </a:solidFill>
            <a:miter lim="800000"/>
            <a:headEnd/>
            <a:tailEnd/>
          </a:ln>
        </p:spPr>
        <p:txBody>
          <a:bodyPr/>
          <a:lstStyle/>
          <a:p>
            <a:pPr>
              <a:lnSpc>
                <a:spcPct val="90000"/>
              </a:lnSpc>
              <a:buSzPct val="90000"/>
              <a:buFont typeface="Algerian" pitchFamily="82" charset="0"/>
              <a:buChar char="X"/>
            </a:pPr>
            <a:r>
              <a:rPr lang="en-US" b="1" i="1"/>
              <a:t>He got the peace prize, we got the problem.... If I'm following a general, and he's leading me into a battle, and the enemy tends to give him rewards, or awards, I get suspicious of him. Especially if he gets a peace award before the war is over.</a:t>
            </a:r>
          </a:p>
          <a:p>
            <a:pPr>
              <a:lnSpc>
                <a:spcPct val="90000"/>
              </a:lnSpc>
              <a:buSzPct val="90000"/>
              <a:buFont typeface="Algerian" pitchFamily="82" charset="0"/>
              <a:buChar char="X"/>
            </a:pPr>
            <a:r>
              <a:rPr lang="en-US" b="1" i="1"/>
              <a:t>I'll say nothing against him. At one time the whites in the United States called him a racialist, and extremist, and a Communist. Then the Black Muslims came along and the whites thanked the Lord for Martin Luther King.</a:t>
            </a:r>
          </a:p>
          <a:p>
            <a:pPr>
              <a:lnSpc>
                <a:spcPct val="90000"/>
              </a:lnSpc>
              <a:buSzPct val="90000"/>
              <a:buFont typeface="Algerian" pitchFamily="82" charset="0"/>
              <a:buChar char="X"/>
            </a:pPr>
            <a:r>
              <a:rPr lang="en-US" b="1" i="1"/>
              <a:t>I want Dr. King to know that I didn't come to Selma to make his job difficult. I really did come thinking I could make it easier. If the white people realize what the alternative is, perhaps they will be more willing to hear Dr. King.</a:t>
            </a:r>
          </a:p>
          <a:p>
            <a:pPr>
              <a:lnSpc>
                <a:spcPct val="90000"/>
              </a:lnSpc>
              <a:buSzPct val="90000"/>
              <a:buFont typeface="Algerian" pitchFamily="82" charset="0"/>
              <a:buChar char="X"/>
            </a:pPr>
            <a:r>
              <a:rPr lang="en-US" b="1" i="1"/>
              <a:t>Dr. King wants the same thing I want -- freedom!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28800" y="152400"/>
            <a:ext cx="7086600" cy="1143000"/>
          </a:xfrm>
        </p:spPr>
        <p:txBody>
          <a:bodyPr anchor="t"/>
          <a:lstStyle/>
          <a:p>
            <a:r>
              <a:rPr lang="en-US" sz="4800" b="1">
                <a:effectLst>
                  <a:outerShdw blurRad="38100" dist="38100" dir="2700000" algn="tl">
                    <a:srgbClr val="C0C0C0"/>
                  </a:outerShdw>
                </a:effectLst>
              </a:rPr>
              <a:t>Black Power</a:t>
            </a:r>
          </a:p>
        </p:txBody>
      </p:sp>
      <p:sp>
        <p:nvSpPr>
          <p:cNvPr id="33795" name="Rectangle 3"/>
          <p:cNvSpPr>
            <a:spLocks noGrp="1" noChangeArrowheads="1"/>
          </p:cNvSpPr>
          <p:nvPr>
            <p:ph type="body" idx="1"/>
          </p:nvPr>
        </p:nvSpPr>
        <p:spPr>
          <a:xfrm>
            <a:off x="1676400" y="1143000"/>
            <a:ext cx="7162800" cy="3657600"/>
          </a:xfrm>
          <a:solidFill>
            <a:schemeClr val="bg1"/>
          </a:solidFill>
          <a:ln>
            <a:solidFill>
              <a:schemeClr val="tx1"/>
            </a:solidFill>
            <a:miter lim="800000"/>
            <a:headEnd/>
            <a:tailEnd/>
          </a:ln>
        </p:spPr>
        <p:txBody>
          <a:bodyPr/>
          <a:lstStyle/>
          <a:p>
            <a:pPr marL="517525" indent="-457200">
              <a:buSzPct val="130000"/>
              <a:buFont typeface="Wingdings" pitchFamily="2" charset="2"/>
              <a:buBlip>
                <a:blip r:embed="rId3"/>
              </a:buBlip>
            </a:pPr>
            <a:r>
              <a:rPr lang="en-US" b="1"/>
              <a:t>Black Power is a term that emphasizes racial pride and the desire for African Americans to achieve equality.</a:t>
            </a:r>
          </a:p>
          <a:p>
            <a:pPr marL="517525" indent="-457200">
              <a:buSzPct val="130000"/>
              <a:buFont typeface="Wingdings" pitchFamily="2" charset="2"/>
              <a:buBlip>
                <a:blip r:embed="rId3"/>
              </a:buBlip>
            </a:pPr>
            <a:r>
              <a:rPr lang="en-US" b="1"/>
              <a:t>The term promotes the creation of Black political and social institutions.</a:t>
            </a:r>
          </a:p>
          <a:p>
            <a:pPr marL="517525" indent="-457200">
              <a:buSzPct val="130000"/>
              <a:buFont typeface="Wingdings" pitchFamily="2" charset="2"/>
              <a:buBlip>
                <a:blip r:embed="rId3"/>
              </a:buBlip>
            </a:pPr>
            <a:r>
              <a:rPr lang="en-US" b="1"/>
              <a:t>The term was popularized by Stokely Carmichael during The Civil Rights Movement.</a:t>
            </a:r>
          </a:p>
          <a:p>
            <a:pPr marL="517525" indent="-457200">
              <a:buSzPct val="130000"/>
              <a:buFont typeface="Wingdings" pitchFamily="2" charset="2"/>
              <a:buBlip>
                <a:blip r:embed="rId3"/>
              </a:buBlip>
            </a:pPr>
            <a:r>
              <a:rPr lang="en-US" b="1"/>
              <a:t>Many SNCC (Student Nonviolent Coordinating Committee) members were becoming critical of leaders that articulated non-violent responses to racism.</a:t>
            </a:r>
          </a:p>
        </p:txBody>
      </p:sp>
      <p:pic>
        <p:nvPicPr>
          <p:cNvPr id="33798" name="Picture 6" descr="carmich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572000"/>
            <a:ext cx="2667000" cy="19748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9" name="Text Box 7"/>
          <p:cNvSpPr txBox="1">
            <a:spLocks noChangeArrowheads="1"/>
          </p:cNvSpPr>
          <p:nvPr/>
        </p:nvSpPr>
        <p:spPr bwMode="auto">
          <a:xfrm>
            <a:off x="2895600" y="6400800"/>
            <a:ext cx="411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3800" name="Text Box 8"/>
          <p:cNvSpPr txBox="1">
            <a:spLocks noChangeArrowheads="1"/>
          </p:cNvSpPr>
          <p:nvPr/>
        </p:nvSpPr>
        <p:spPr bwMode="auto">
          <a:xfrm>
            <a:off x="6553200" y="5181600"/>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i="1"/>
              <a:t>Stokely </a:t>
            </a:r>
            <a:br>
              <a:rPr lang="en-US" sz="2000" b="1" i="1"/>
            </a:br>
            <a:r>
              <a:rPr lang="en-US" sz="2000" b="1" i="1"/>
              <a:t>Carmichael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76400" y="228600"/>
            <a:ext cx="7239000" cy="1295400"/>
          </a:xfrm>
        </p:spPr>
        <p:txBody>
          <a:bodyPr/>
          <a:lstStyle/>
          <a:p>
            <a:r>
              <a:rPr lang="en-US" sz="4800" b="1">
                <a:effectLst>
                  <a:outerShdw blurRad="38100" dist="38100" dir="2700000" algn="tl">
                    <a:srgbClr val="C0C0C0"/>
                  </a:outerShdw>
                </a:effectLst>
              </a:rPr>
              <a:t>Tommie Smith and John Carlos</a:t>
            </a:r>
          </a:p>
        </p:txBody>
      </p:sp>
      <p:sp>
        <p:nvSpPr>
          <p:cNvPr id="34819" name="Rectangle 3"/>
          <p:cNvSpPr>
            <a:spLocks noGrp="1" noChangeArrowheads="1"/>
          </p:cNvSpPr>
          <p:nvPr>
            <p:ph type="body" idx="1"/>
          </p:nvPr>
        </p:nvSpPr>
        <p:spPr>
          <a:xfrm>
            <a:off x="1905000" y="1981200"/>
            <a:ext cx="3810000" cy="4114800"/>
          </a:xfrm>
          <a:solidFill>
            <a:schemeClr val="bg1"/>
          </a:solidFill>
          <a:ln>
            <a:solidFill>
              <a:schemeClr val="tx1"/>
            </a:solidFill>
            <a:miter lim="800000"/>
            <a:headEnd/>
            <a:tailEnd/>
          </a:ln>
        </p:spPr>
        <p:txBody>
          <a:bodyPr/>
          <a:lstStyle/>
          <a:p>
            <a:pPr marL="517525" indent="-395288">
              <a:lnSpc>
                <a:spcPct val="90000"/>
              </a:lnSpc>
              <a:buSzPct val="130000"/>
              <a:buFont typeface="Wingdings" pitchFamily="2" charset="2"/>
              <a:buBlip>
                <a:blip r:embed="rId3"/>
              </a:buBlip>
            </a:pPr>
            <a:r>
              <a:rPr lang="en-US" b="1"/>
              <a:t>Tommie Smith and John Carlos give the Black Power salute at the 1968 Summer Olympics.</a:t>
            </a:r>
          </a:p>
          <a:p>
            <a:pPr marL="517525" indent="-395288">
              <a:lnSpc>
                <a:spcPct val="90000"/>
              </a:lnSpc>
              <a:buSzPct val="130000"/>
              <a:buFont typeface="Wingdings" pitchFamily="2" charset="2"/>
              <a:buBlip>
                <a:blip r:embed="rId3"/>
              </a:buBlip>
            </a:pPr>
            <a:r>
              <a:rPr lang="en-US" b="1"/>
              <a:t>The two men were suspended by the United States team and banned from Olympic village.</a:t>
            </a:r>
          </a:p>
          <a:p>
            <a:pPr marL="517525" indent="-395288">
              <a:lnSpc>
                <a:spcPct val="90000"/>
              </a:lnSpc>
              <a:buSzPct val="130000"/>
              <a:buFont typeface="Wingdings" pitchFamily="2" charset="2"/>
              <a:buBlip>
                <a:blip r:embed="rId3"/>
              </a:buBlip>
            </a:pPr>
            <a:r>
              <a:rPr lang="en-US" b="1"/>
              <a:t>The action is considered a milestone of The Civil Rights Movement.</a:t>
            </a:r>
          </a:p>
        </p:txBody>
      </p:sp>
      <p:pic>
        <p:nvPicPr>
          <p:cNvPr id="34821" name="Picture 5" descr="Carlos-Smith"/>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115050" y="2095500"/>
            <a:ext cx="2571750" cy="36957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chor="t"/>
          <a:lstStyle/>
          <a:p>
            <a:r>
              <a:rPr lang="en-US" sz="4800" b="1">
                <a:effectLst>
                  <a:outerShdw blurRad="38100" dist="38100" dir="2700000" algn="tl">
                    <a:srgbClr val="C0C0C0"/>
                  </a:outerShdw>
                </a:effectLst>
              </a:rPr>
              <a:t>Black Panther Party</a:t>
            </a:r>
          </a:p>
        </p:txBody>
      </p:sp>
      <p:sp>
        <p:nvSpPr>
          <p:cNvPr id="43011" name="Rectangle 3"/>
          <p:cNvSpPr>
            <a:spLocks noGrp="1" noChangeArrowheads="1"/>
          </p:cNvSpPr>
          <p:nvPr>
            <p:ph type="body" idx="1"/>
          </p:nvPr>
        </p:nvSpPr>
        <p:spPr>
          <a:xfrm>
            <a:off x="2209800" y="3657600"/>
            <a:ext cx="6172200" cy="2667000"/>
          </a:xfrm>
          <a:solidFill>
            <a:schemeClr val="bg1"/>
          </a:solidFill>
          <a:ln>
            <a:solidFill>
              <a:schemeClr val="tx2"/>
            </a:solidFill>
            <a:miter lim="800000"/>
            <a:headEnd/>
            <a:tailEnd/>
          </a:ln>
        </p:spPr>
        <p:txBody>
          <a:bodyPr/>
          <a:lstStyle/>
          <a:p>
            <a:pPr marL="396875" indent="-396875"/>
            <a:r>
              <a:rPr lang="en-US" b="1"/>
              <a:t>U.S. African American Militant group.</a:t>
            </a:r>
          </a:p>
          <a:p>
            <a:pPr marL="396875" indent="-396875"/>
            <a:r>
              <a:rPr lang="en-US" b="1"/>
              <a:t>Founded in 1966 in Oakland.</a:t>
            </a:r>
          </a:p>
          <a:p>
            <a:pPr marL="396875" indent="-396875"/>
            <a:r>
              <a:rPr lang="en-US" b="1"/>
              <a:t>Led by Huey P. Newton and Bobby Seale.</a:t>
            </a:r>
          </a:p>
          <a:p>
            <a:pPr marL="396875" indent="-396875"/>
            <a:r>
              <a:rPr lang="en-US" b="1"/>
              <a:t>Believed violent revolution was the only way to receive freedom.</a:t>
            </a:r>
          </a:p>
          <a:p>
            <a:pPr marL="396875" indent="-396875"/>
            <a:r>
              <a:rPr lang="en-US" b="1"/>
              <a:t>Urged African Americans to arm themselves.</a:t>
            </a:r>
          </a:p>
        </p:txBody>
      </p:sp>
      <p:pic>
        <p:nvPicPr>
          <p:cNvPr id="43015" name="Picture 7" descr="Bpp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1371600"/>
            <a:ext cx="3048000" cy="18811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chor="t"/>
          <a:lstStyle/>
          <a:p>
            <a:r>
              <a:rPr lang="en-US" sz="4800" b="1">
                <a:effectLst>
                  <a:outerShdw blurRad="38100" dist="38100" dir="2700000" algn="tl">
                    <a:srgbClr val="C0C0C0"/>
                  </a:outerShdw>
                </a:effectLst>
              </a:rPr>
              <a:t>The Violent Panthers</a:t>
            </a:r>
          </a:p>
        </p:txBody>
      </p:sp>
      <p:sp>
        <p:nvSpPr>
          <p:cNvPr id="44035" name="Rectangle 3"/>
          <p:cNvSpPr>
            <a:spLocks noGrp="1" noChangeArrowheads="1"/>
          </p:cNvSpPr>
          <p:nvPr>
            <p:ph type="body" idx="1"/>
          </p:nvPr>
        </p:nvSpPr>
        <p:spPr>
          <a:xfrm>
            <a:off x="4724400" y="1295400"/>
            <a:ext cx="3962400" cy="5257800"/>
          </a:xfrm>
          <a:solidFill>
            <a:schemeClr val="bg1"/>
          </a:solidFill>
          <a:ln>
            <a:solidFill>
              <a:schemeClr val="tx2"/>
            </a:solidFill>
            <a:miter lim="800000"/>
            <a:headEnd/>
            <a:tailEnd/>
          </a:ln>
        </p:spPr>
        <p:txBody>
          <a:bodyPr/>
          <a:lstStyle/>
          <a:p>
            <a:pPr marL="457200" indent="-457200"/>
            <a:r>
              <a:rPr lang="en-US" b="1"/>
              <a:t>In the late 60’s party leaders got involved in violent confrontations with the police.</a:t>
            </a:r>
          </a:p>
          <a:p>
            <a:pPr marL="857250" lvl="1">
              <a:buClr>
                <a:srgbClr val="F60006"/>
              </a:buClr>
              <a:buSzPct val="110000"/>
              <a:buFont typeface="Wingdings" pitchFamily="2" charset="2"/>
              <a:buChar char="§"/>
            </a:pPr>
            <a:r>
              <a:rPr lang="en-US" b="1"/>
              <a:t>The results was death on both sides.</a:t>
            </a:r>
          </a:p>
          <a:p>
            <a:pPr marL="457200" indent="-457200"/>
            <a:r>
              <a:rPr lang="en-US" b="1"/>
              <a:t>Huey Newton was tried in 1967 for killing a police officer.</a:t>
            </a:r>
          </a:p>
          <a:p>
            <a:pPr marL="457200" indent="-457200"/>
            <a:r>
              <a:rPr lang="en-US" b="1"/>
              <a:t>Black Panther activist Bobby Seale, was a member of the Chicago Eight.</a:t>
            </a:r>
          </a:p>
          <a:p>
            <a:pPr marL="857250" lvl="1">
              <a:buClr>
                <a:srgbClr val="F60006"/>
              </a:buClr>
              <a:buSzPct val="110000"/>
              <a:buFont typeface="Wingdings" pitchFamily="2" charset="2"/>
              <a:buChar char="§"/>
            </a:pPr>
            <a:r>
              <a:rPr lang="en-US" b="1"/>
              <a:t>A group of eight people who disrupted the 1968 Democratic convention.</a:t>
            </a:r>
          </a:p>
        </p:txBody>
      </p:sp>
      <p:pic>
        <p:nvPicPr>
          <p:cNvPr id="44036" name="Picture 4" descr="Sealenewtonpant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2347913" cy="35956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chor="t"/>
          <a:lstStyle/>
          <a:p>
            <a:r>
              <a:rPr lang="en-US" sz="4800" b="1">
                <a:effectLst>
                  <a:outerShdw blurRad="38100" dist="38100" dir="2700000" algn="tl">
                    <a:srgbClr val="C0C0C0"/>
                  </a:outerShdw>
                </a:effectLst>
              </a:rPr>
              <a:t>Conclusion</a:t>
            </a:r>
          </a:p>
        </p:txBody>
      </p:sp>
      <p:sp>
        <p:nvSpPr>
          <p:cNvPr id="77827" name="Rectangle 3"/>
          <p:cNvSpPr>
            <a:spLocks noGrp="1" noChangeArrowheads="1"/>
          </p:cNvSpPr>
          <p:nvPr>
            <p:ph type="body" idx="1"/>
          </p:nvPr>
        </p:nvSpPr>
        <p:spPr>
          <a:xfrm>
            <a:off x="1905000" y="1219200"/>
            <a:ext cx="6858000" cy="5257800"/>
          </a:xfrm>
          <a:solidFill>
            <a:schemeClr val="bg1"/>
          </a:solidFill>
          <a:ln>
            <a:solidFill>
              <a:schemeClr val="tx2"/>
            </a:solidFill>
            <a:miter lim="800000"/>
            <a:headEnd/>
            <a:tailEnd/>
          </a:ln>
        </p:spPr>
        <p:txBody>
          <a:bodyPr/>
          <a:lstStyle/>
          <a:p>
            <a:pPr marL="457200" indent="-457200"/>
            <a:r>
              <a:rPr lang="en-US" b="1"/>
              <a:t>During The American Civil Rights Movement many different and unique leaders and groups came to power.</a:t>
            </a:r>
          </a:p>
          <a:p>
            <a:pPr marL="457200" indent="-457200"/>
            <a:r>
              <a:rPr lang="en-US" b="1"/>
              <a:t>Some preached violence, some preached peace, some preached protest and some preached resilience.</a:t>
            </a:r>
          </a:p>
          <a:p>
            <a:pPr marL="457200" indent="-457200"/>
            <a:r>
              <a:rPr lang="en-US" b="1"/>
              <a:t>However, every leader had one thing in common.  They all wanted freedom and they all wanted equality for their race.</a:t>
            </a:r>
          </a:p>
          <a:p>
            <a:pPr marL="457200" indent="-457200"/>
            <a:r>
              <a:rPr lang="en-US" b="1"/>
              <a:t>Today we celebrate the leaders struggles because it was there work that got us to the point we are at today.</a:t>
            </a:r>
          </a:p>
          <a:p>
            <a:pPr marL="457200" indent="-457200"/>
            <a:r>
              <a:rPr lang="en-US" b="1"/>
              <a:t>Now, not everything is completely equal.  But it is clear that we have come a long way since Martin Luther King Jr. marched in Washington and cried out, “I Have A Dream”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752600" y="152400"/>
            <a:ext cx="7086600" cy="1143000"/>
          </a:xfrm>
        </p:spPr>
        <p:txBody>
          <a:bodyPr anchor="t"/>
          <a:lstStyle/>
          <a:p>
            <a:r>
              <a:rPr lang="en-US" sz="4600" b="1">
                <a:effectLst>
                  <a:outerShdw blurRad="38100" dist="38100" dir="2700000" algn="tl">
                    <a:srgbClr val="C0C0C0"/>
                  </a:outerShdw>
                </a:effectLst>
              </a:rPr>
              <a:t>AMAZING GRACE</a:t>
            </a:r>
          </a:p>
        </p:txBody>
      </p:sp>
      <p:graphicFrame>
        <p:nvGraphicFramePr>
          <p:cNvPr id="78877" name="Group 29"/>
          <p:cNvGraphicFramePr>
            <a:graphicFrameLocks noGrp="1"/>
          </p:cNvGraphicFramePr>
          <p:nvPr/>
        </p:nvGraphicFramePr>
        <p:xfrm>
          <a:off x="2428875" y="2833688"/>
          <a:ext cx="4286250" cy="1190625"/>
        </p:xfrm>
        <a:graphic>
          <a:graphicData uri="http://schemas.openxmlformats.org/drawingml/2006/table">
            <a:tbl>
              <a:tblPr/>
              <a:tblGrid>
                <a:gridCol w="4286250"/>
              </a:tblGrid>
              <a:tr h="1190625">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endParaRPr kumimoji="0" lang="en-US" sz="1800" b="0" i="0" u="none" strike="noStrike" cap="none" normalizeH="0" baseline="0" smtClean="0">
                        <a:ln>
                          <a:noFill/>
                        </a:ln>
                        <a:solidFill>
                          <a:srgbClr val="000000"/>
                        </a:solidFill>
                        <a:effectLst/>
                        <a:latin typeface="Georgia"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78869" name="Group 21"/>
          <p:cNvGraphicFramePr>
            <a:graphicFrameLocks noGrp="1"/>
          </p:cNvGraphicFramePr>
          <p:nvPr/>
        </p:nvGraphicFramePr>
        <p:xfrm>
          <a:off x="2438400" y="2843213"/>
          <a:ext cx="4267200" cy="1171575"/>
        </p:xfrm>
        <a:graphic>
          <a:graphicData uri="http://schemas.openxmlformats.org/drawingml/2006/table">
            <a:tbl>
              <a:tblPr/>
              <a:tblGrid>
                <a:gridCol w="4267200"/>
              </a:tblGrid>
              <a:tr h="1190625">
                <a:tc>
                  <a:txBody>
                    <a:bodyPr/>
                    <a:lstStyle/>
                    <a:p>
                      <a:pPr marL="0" marR="0" lvl="0" indent="0" algn="l" defTabSz="914400" rtl="0" eaLnBrk="1" fontAlgn="base" latinLnBrk="0" hangingPunct="1">
                        <a:lnSpc>
                          <a:spcPct val="100000"/>
                        </a:lnSpc>
                        <a:spcBef>
                          <a:spcPct val="20000"/>
                        </a:spcBef>
                        <a:spcAft>
                          <a:spcPct val="0"/>
                        </a:spcAft>
                        <a:buClrTx/>
                        <a:buSzPct val="150000"/>
                        <a:buFont typeface="Wingdings" pitchFamily="2" charset="2"/>
                        <a:buNone/>
                        <a:tabLst/>
                      </a:pPr>
                      <a:endParaRPr kumimoji="0" lang="en-US" sz="1800" b="0" i="0" u="none" strike="noStrike" cap="none" normalizeH="0" baseline="0" smtClean="0">
                        <a:ln>
                          <a:noFill/>
                        </a:ln>
                        <a:solidFill>
                          <a:srgbClr val="000000"/>
                        </a:solidFill>
                        <a:effectLst/>
                        <a:latin typeface="Georgia"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78884" name="Group 36"/>
          <p:cNvGraphicFramePr>
            <a:graphicFrameLocks noGrp="1"/>
          </p:cNvGraphicFramePr>
          <p:nvPr/>
        </p:nvGraphicFramePr>
        <p:xfrm>
          <a:off x="1981200" y="990600"/>
          <a:ext cx="6858000" cy="5638800"/>
        </p:xfrm>
        <a:graphic>
          <a:graphicData uri="http://schemas.openxmlformats.org/drawingml/2006/table">
            <a:tbl>
              <a:tblPr/>
              <a:tblGrid>
                <a:gridCol w="6858000"/>
              </a:tblGrid>
              <a:tr h="563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Georgia" pitchFamily="18" charset="0"/>
                          <a:cs typeface="Arial" charset="0"/>
                        </a:rPr>
                        <a:t>Amazing Grace! How sweet the sound That saved a wretch like me I once was lost but now am found, Was blind but now I see.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Georgia" pitchFamily="18" charset="0"/>
                          <a:cs typeface="Arial" charset="0"/>
                        </a:rPr>
                        <a:t>'Twas Grace that taught my heart to fear And Grace my fears relieved How precious did that grace appear The hour I first believed.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Georgia" pitchFamily="18" charset="0"/>
                          <a:cs typeface="Arial" charset="0"/>
                        </a:rPr>
                        <a:t>Through many dangers, toils and snares I have already come 'Tis Grace has brought me safe thus far And Grace will lead me home.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Georgia" pitchFamily="18" charset="0"/>
                          <a:cs typeface="Arial" charset="0"/>
                        </a:rPr>
                        <a:t> The Lord has promised good to me His word my hope secures; He will my shield and portion be, As long as life endures.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Georgia" pitchFamily="18" charset="0"/>
                          <a:cs typeface="Arial" charset="0"/>
                        </a:rPr>
                        <a:t>Yet, when this flesh and heart shall fail, And mortal life    shall cease, I shall possess within the veil, A life of joy and peace.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Georgia" pitchFamily="18" charset="0"/>
                          <a:cs typeface="Arial" charset="0"/>
                        </a:rPr>
                        <a:t> When we've been there ten thousand years Bright shining as the sun, We've no less days to sing God's praise Than when we've first begun</a:t>
                      </a:r>
                      <a:endParaRPr kumimoji="0" lang="en-US" sz="4400" b="1" i="0" u="none" strike="noStrike" cap="none" normalizeH="0" baseline="0" smtClean="0">
                        <a:ln>
                          <a:noFill/>
                        </a:ln>
                        <a:solidFill>
                          <a:schemeClr val="tx1"/>
                        </a:solidFill>
                        <a:effectLst/>
                        <a:latin typeface="Georgia" pitchFamily="18"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600200" y="1981200"/>
            <a:ext cx="7315200" cy="2133600"/>
          </a:xfrm>
          <a:effectLst>
            <a:outerShdw dist="35921" dir="2700000" algn="ctr" rotWithShape="0">
              <a:schemeClr val="tx2"/>
            </a:outerShdw>
          </a:effectLst>
        </p:spPr>
        <p:txBody>
          <a:bodyPr/>
          <a:lstStyle/>
          <a:p>
            <a:r>
              <a:rPr lang="en-US" sz="9600" b="1">
                <a:solidFill>
                  <a:srgbClr val="EE1212"/>
                </a:solidFill>
              </a:rPr>
              <a:t>The </a:t>
            </a:r>
            <a:br>
              <a:rPr lang="en-US" sz="9600" b="1">
                <a:solidFill>
                  <a:srgbClr val="EE1212"/>
                </a:solidFill>
              </a:rPr>
            </a:br>
            <a:r>
              <a:rPr lang="en-US" sz="9600" b="1">
                <a:solidFill>
                  <a:srgbClr val="EE1212"/>
                </a:solidFill>
              </a:rPr>
              <a:t>End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400" b="1">
                <a:effectLst>
                  <a:outerShdw blurRad="38100" dist="38100" dir="2700000" algn="tl">
                    <a:srgbClr val="C0C0C0"/>
                  </a:outerShdw>
                </a:effectLst>
              </a:rPr>
              <a:t>Playing for the Dodgers</a:t>
            </a:r>
          </a:p>
        </p:txBody>
      </p:sp>
      <p:sp>
        <p:nvSpPr>
          <p:cNvPr id="28675" name="Rectangle 3"/>
          <p:cNvSpPr>
            <a:spLocks noGrp="1" noChangeArrowheads="1"/>
          </p:cNvSpPr>
          <p:nvPr>
            <p:ph type="body" idx="1"/>
          </p:nvPr>
        </p:nvSpPr>
        <p:spPr>
          <a:xfrm>
            <a:off x="2057400" y="1447800"/>
            <a:ext cx="6553200" cy="2667000"/>
          </a:xfrm>
          <a:solidFill>
            <a:schemeClr val="bg1"/>
          </a:solidFill>
          <a:ln w="19050">
            <a:solidFill>
              <a:schemeClr val="accent2"/>
            </a:solidFill>
            <a:miter lim="800000"/>
            <a:headEnd/>
            <a:tailEnd/>
          </a:ln>
        </p:spPr>
        <p:txBody>
          <a:bodyPr/>
          <a:lstStyle/>
          <a:p>
            <a:pPr marL="517525" indent="-517525">
              <a:lnSpc>
                <a:spcPct val="90000"/>
              </a:lnSpc>
              <a:buSzPct val="200000"/>
              <a:buFont typeface="Wingdings" pitchFamily="2" charset="2"/>
              <a:buBlip>
                <a:blip r:embed="rId3"/>
              </a:buBlip>
            </a:pPr>
            <a:r>
              <a:rPr lang="en-US" sz="1800" b="1">
                <a:effectLst>
                  <a:outerShdw blurRad="38100" dist="38100" dir="2700000" algn="tl">
                    <a:srgbClr val="C0C0C0"/>
                  </a:outerShdw>
                </a:effectLst>
              </a:rPr>
              <a:t>Branch Rickey, president and General Manager of the Brooklyn Dodgers, noticed Robinson’s exceptional talent.</a:t>
            </a:r>
          </a:p>
          <a:p>
            <a:pPr marL="517525" indent="-517525">
              <a:lnSpc>
                <a:spcPct val="90000"/>
              </a:lnSpc>
              <a:buSzPct val="200000"/>
              <a:buFont typeface="Wingdings" pitchFamily="2" charset="2"/>
              <a:buNone/>
            </a:pPr>
            <a:endParaRPr lang="en-US" sz="1800" b="1">
              <a:effectLst>
                <a:outerShdw blurRad="38100" dist="38100" dir="2700000" algn="tl">
                  <a:srgbClr val="C0C0C0"/>
                </a:outerShdw>
              </a:effectLst>
            </a:endParaRPr>
          </a:p>
          <a:p>
            <a:pPr marL="517525" indent="-517525">
              <a:lnSpc>
                <a:spcPct val="90000"/>
              </a:lnSpc>
              <a:buSzPct val="200000"/>
              <a:buFont typeface="Wingdings" pitchFamily="2" charset="2"/>
              <a:buBlip>
                <a:blip r:embed="rId3"/>
              </a:buBlip>
            </a:pPr>
            <a:r>
              <a:rPr lang="en-US" sz="1800" b="1">
                <a:effectLst>
                  <a:outerShdw blurRad="38100" dist="38100" dir="2700000" algn="tl">
                    <a:srgbClr val="C0C0C0"/>
                  </a:outerShdw>
                </a:effectLst>
              </a:rPr>
              <a:t>In 1946 Branch Rickey signed Jackie Robinson.</a:t>
            </a:r>
          </a:p>
          <a:p>
            <a:pPr marL="517525" indent="-517525">
              <a:lnSpc>
                <a:spcPct val="90000"/>
              </a:lnSpc>
              <a:buSzPct val="200000"/>
              <a:buFont typeface="Wingdings" pitchFamily="2" charset="2"/>
              <a:buNone/>
            </a:pPr>
            <a:endParaRPr lang="en-US" sz="1800" b="1">
              <a:effectLst>
                <a:outerShdw blurRad="38100" dist="38100" dir="2700000" algn="tl">
                  <a:srgbClr val="C0C0C0"/>
                </a:outerShdw>
              </a:effectLst>
            </a:endParaRPr>
          </a:p>
          <a:p>
            <a:pPr marL="517525" indent="-517525">
              <a:lnSpc>
                <a:spcPct val="90000"/>
              </a:lnSpc>
              <a:buSzPct val="200000"/>
              <a:buFont typeface="Wingdings" pitchFamily="2" charset="2"/>
              <a:buBlip>
                <a:blip r:embed="rId3"/>
              </a:buBlip>
            </a:pPr>
            <a:r>
              <a:rPr lang="en-US" sz="1800" b="1">
                <a:effectLst>
                  <a:outerShdw blurRad="38100" dist="38100" dir="2700000" algn="tl">
                    <a:srgbClr val="C0C0C0"/>
                  </a:outerShdw>
                </a:effectLst>
              </a:rPr>
              <a:t>Jackie Robinson, at the age of 27, became the first Black Baseball player in Major League history.</a:t>
            </a:r>
          </a:p>
        </p:txBody>
      </p:sp>
      <p:pic>
        <p:nvPicPr>
          <p:cNvPr id="28677" name="Picture 5" descr="Jrobin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335463"/>
            <a:ext cx="3048000" cy="2293937"/>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chor="t"/>
          <a:lstStyle/>
          <a:p>
            <a:r>
              <a:rPr lang="en-US" sz="4600" b="1">
                <a:effectLst>
                  <a:outerShdw blurRad="38100" dist="38100" dir="2700000" algn="tl">
                    <a:srgbClr val="C0C0C0"/>
                  </a:outerShdw>
                </a:effectLst>
              </a:rPr>
              <a:t>A Strange Choice</a:t>
            </a:r>
          </a:p>
        </p:txBody>
      </p:sp>
      <p:sp>
        <p:nvSpPr>
          <p:cNvPr id="29702" name="Rectangle 6"/>
          <p:cNvSpPr>
            <a:spLocks noGrp="1" noChangeArrowheads="1"/>
          </p:cNvSpPr>
          <p:nvPr>
            <p:ph type="body" idx="1"/>
          </p:nvPr>
        </p:nvSpPr>
        <p:spPr>
          <a:xfrm>
            <a:off x="4267200" y="1295400"/>
            <a:ext cx="4648200" cy="5334000"/>
          </a:xfrm>
          <a:solidFill>
            <a:schemeClr val="bg1"/>
          </a:solidFill>
          <a:ln w="19050">
            <a:solidFill>
              <a:schemeClr val="accent2"/>
            </a:solidFill>
            <a:miter lim="800000"/>
            <a:headEnd/>
            <a:tailEnd/>
          </a:ln>
        </p:spPr>
        <p:txBody>
          <a:bodyPr/>
          <a:lstStyle/>
          <a:p>
            <a:pPr marL="457200" indent="-457200">
              <a:buSzPct val="200000"/>
              <a:buFont typeface="Wingdings" pitchFamily="2" charset="2"/>
              <a:buBlip>
                <a:blip r:embed="rId3"/>
              </a:buBlip>
            </a:pPr>
            <a:r>
              <a:rPr lang="en-US" sz="1800" b="1"/>
              <a:t>Jackie Robinson was not exactly a logical choice to become the first African American ball player.</a:t>
            </a:r>
          </a:p>
          <a:p>
            <a:pPr marL="974725" lvl="1" indent="-342900">
              <a:buSzPct val="200000"/>
            </a:pPr>
            <a:r>
              <a:rPr lang="en-US" b="1"/>
              <a:t>He was not a prospect.  Robinson was already 27 when he entered the league.</a:t>
            </a:r>
          </a:p>
          <a:p>
            <a:pPr marL="974725" lvl="1" indent="-342900">
              <a:buSzPct val="200000"/>
            </a:pPr>
            <a:r>
              <a:rPr lang="en-US" b="1"/>
              <a:t>He had a somewhat inflammatory temper.</a:t>
            </a:r>
          </a:p>
          <a:p>
            <a:pPr marL="974725" lvl="1" indent="-342900">
              <a:buSzPct val="200000"/>
            </a:pPr>
            <a:r>
              <a:rPr lang="en-US" b="1"/>
              <a:t>Rickey believed that Robinson’s outspoken mentality would benefit the cause in the long run.</a:t>
            </a:r>
          </a:p>
          <a:p>
            <a:pPr marL="974725" lvl="1" indent="-342900">
              <a:buSzPct val="200000"/>
            </a:pPr>
            <a:r>
              <a:rPr lang="en-US" b="1"/>
              <a:t>However, Rickey did urge Robinson to maintain a level head in his first few years. Knowing the importance of his actions, Robinson listened.</a:t>
            </a:r>
          </a:p>
        </p:txBody>
      </p:sp>
      <p:pic>
        <p:nvPicPr>
          <p:cNvPr id="29704" name="Picture 8" descr="c_jrob2_i"/>
          <p:cNvPicPr>
            <a:picLocks noChangeAspect="1" noChangeArrowheads="1"/>
          </p:cNvPicPr>
          <p:nvPr/>
        </p:nvPicPr>
        <p:blipFill>
          <a:blip r:embed="rId4">
            <a:extLst>
              <a:ext uri="{28A0092B-C50C-407E-A947-70E740481C1C}">
                <a14:useLocalDpi xmlns:a14="http://schemas.microsoft.com/office/drawing/2010/main" val="0"/>
              </a:ext>
            </a:extLst>
          </a:blip>
          <a:srcRect l="8124" t="2499" r="4619" b="2499"/>
          <a:stretch>
            <a:fillRect/>
          </a:stretch>
        </p:blipFill>
        <p:spPr bwMode="auto">
          <a:xfrm>
            <a:off x="1752600" y="1752600"/>
            <a:ext cx="2239963" cy="327660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800" b="1">
                <a:effectLst>
                  <a:outerShdw blurRad="38100" dist="38100" dir="2700000" algn="tl">
                    <a:srgbClr val="C0C0C0"/>
                  </a:outerShdw>
                </a:effectLst>
              </a:rPr>
              <a:t>Jackie’s Courage</a:t>
            </a:r>
          </a:p>
        </p:txBody>
      </p:sp>
      <p:pic>
        <p:nvPicPr>
          <p:cNvPr id="30725" name="Picture 5" descr="Jackie_Robinson"/>
          <p:cNvPicPr>
            <a:picLocks noChangeAspect="1" noChangeArrowheads="1"/>
          </p:cNvPicPr>
          <p:nvPr/>
        </p:nvPicPr>
        <p:blipFill>
          <a:blip r:embed="rId3">
            <a:extLst>
              <a:ext uri="{28A0092B-C50C-407E-A947-70E740481C1C}">
                <a14:useLocalDpi xmlns:a14="http://schemas.microsoft.com/office/drawing/2010/main" val="0"/>
              </a:ext>
            </a:extLst>
          </a:blip>
          <a:srcRect l="18098"/>
          <a:stretch>
            <a:fillRect/>
          </a:stretch>
        </p:blipFill>
        <p:spPr bwMode="auto">
          <a:xfrm>
            <a:off x="6324600" y="1981200"/>
            <a:ext cx="2601913" cy="38100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26" name="Rectangle 6"/>
          <p:cNvSpPr>
            <a:spLocks noGrp="1" noChangeArrowheads="1"/>
          </p:cNvSpPr>
          <p:nvPr>
            <p:ph type="body" idx="1"/>
          </p:nvPr>
        </p:nvSpPr>
        <p:spPr>
          <a:xfrm>
            <a:off x="1676400" y="1828800"/>
            <a:ext cx="4419600" cy="4572000"/>
          </a:xfrm>
          <a:solidFill>
            <a:schemeClr val="bg1"/>
          </a:solidFill>
          <a:ln w="19050">
            <a:solidFill>
              <a:schemeClr val="accent2"/>
            </a:solidFill>
            <a:miter lim="800000"/>
            <a:headEnd/>
            <a:tailEnd/>
          </a:ln>
        </p:spPr>
        <p:txBody>
          <a:bodyPr/>
          <a:lstStyle/>
          <a:p>
            <a:pPr marL="457200" indent="-457200">
              <a:buSzPct val="200000"/>
              <a:buFont typeface="Wingdings" pitchFamily="2" charset="2"/>
              <a:buBlip>
                <a:blip r:embed="rId4"/>
              </a:buBlip>
            </a:pPr>
            <a:r>
              <a:rPr lang="en-US" b="1"/>
              <a:t>Jackie Robinson faced virulent racism.</a:t>
            </a:r>
          </a:p>
          <a:p>
            <a:pPr marL="1143000" lvl="1" indent="-449263">
              <a:buSzPct val="150000"/>
              <a:buFontTx/>
              <a:buBlip>
                <a:blip r:embed="rId5"/>
              </a:buBlip>
            </a:pPr>
            <a:r>
              <a:rPr lang="en-US" b="1"/>
              <a:t>Members of his own team refused to play with him.</a:t>
            </a:r>
          </a:p>
          <a:p>
            <a:pPr marL="1143000" lvl="1" indent="-449263">
              <a:buSzPct val="150000"/>
              <a:buFontTx/>
              <a:buBlip>
                <a:blip r:embed="rId5"/>
              </a:buBlip>
            </a:pPr>
            <a:r>
              <a:rPr lang="en-US" b="1"/>
              <a:t>Opposing pictures tried to beam his head, while base runners tried to spike him.</a:t>
            </a:r>
          </a:p>
          <a:p>
            <a:pPr marL="1143000" lvl="1" indent="-449263">
              <a:buSzPct val="150000"/>
              <a:buFontTx/>
              <a:buBlip>
                <a:blip r:embed="rId5"/>
              </a:buBlip>
            </a:pPr>
            <a:r>
              <a:rPr lang="en-US" b="1"/>
              <a:t>He received hate mail and death threats daily.</a:t>
            </a:r>
          </a:p>
          <a:p>
            <a:pPr marL="1143000" lvl="1" indent="-449263">
              <a:buSzPct val="150000"/>
              <a:buFontTx/>
              <a:buBlip>
                <a:blip r:embed="rId5"/>
              </a:buBlip>
            </a:pPr>
            <a:r>
              <a:rPr lang="en-US" b="1"/>
              <a:t>Fans shouted Racist remarks at him in every ball park. </a:t>
            </a:r>
          </a:p>
          <a:p>
            <a:pPr marL="1143000" lvl="1" indent="-449263">
              <a:buSzPct val="150000"/>
              <a:buFontTx/>
              <a:buBlip>
                <a:blip r:embed="rId5"/>
              </a:buBlip>
            </a:pPr>
            <a:r>
              <a:rPr lang="en-US" b="1"/>
              <a:t>Hotels and restaurants refused to serve him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lstStyle/>
          <a:p>
            <a:r>
              <a:rPr lang="en-US" sz="4400" b="1">
                <a:effectLst>
                  <a:outerShdw blurRad="38100" dist="38100" dir="2700000" algn="tl">
                    <a:srgbClr val="C0C0C0"/>
                  </a:outerShdw>
                </a:effectLst>
              </a:rPr>
              <a:t>Teammates</a:t>
            </a:r>
          </a:p>
        </p:txBody>
      </p:sp>
      <p:sp>
        <p:nvSpPr>
          <p:cNvPr id="41987" name="Rectangle 3"/>
          <p:cNvSpPr>
            <a:spLocks noGrp="1" noChangeArrowheads="1"/>
          </p:cNvSpPr>
          <p:nvPr>
            <p:ph type="body" idx="1"/>
          </p:nvPr>
        </p:nvSpPr>
        <p:spPr>
          <a:xfrm>
            <a:off x="1752600" y="1219200"/>
            <a:ext cx="7086600" cy="2743200"/>
          </a:xfrm>
          <a:solidFill>
            <a:schemeClr val="bg1"/>
          </a:solidFill>
          <a:ln>
            <a:solidFill>
              <a:schemeClr val="accent2"/>
            </a:solidFill>
            <a:miter lim="800000"/>
            <a:headEnd/>
            <a:tailEnd/>
          </a:ln>
        </p:spPr>
        <p:txBody>
          <a:bodyPr/>
          <a:lstStyle/>
          <a:p>
            <a:pPr marL="457200" indent="-457200">
              <a:buFont typeface="Wingdings" pitchFamily="2" charset="2"/>
              <a:buBlip>
                <a:blip r:embed="rId3"/>
              </a:buBlip>
            </a:pPr>
            <a:r>
              <a:rPr lang="en-US" b="1"/>
              <a:t>One game in Cincinnati the crowd was especially insulting.  They were yelling unimaginable insults at Jackie Robinson.</a:t>
            </a:r>
          </a:p>
          <a:p>
            <a:pPr marL="457200" indent="-457200">
              <a:buFont typeface="Wingdings" pitchFamily="2" charset="2"/>
              <a:buBlip>
                <a:blip r:embed="rId3"/>
              </a:buBlip>
            </a:pPr>
            <a:r>
              <a:rPr lang="en-US" b="1"/>
              <a:t>Jackie’s teammate Pee Wee Reese recognized that the crowd was getting to Jackie.</a:t>
            </a:r>
          </a:p>
          <a:p>
            <a:pPr marL="457200" indent="-457200">
              <a:buFont typeface="Wingdings" pitchFamily="2" charset="2"/>
              <a:buBlip>
                <a:blip r:embed="rId3"/>
              </a:buBlip>
            </a:pPr>
            <a:r>
              <a:rPr lang="en-US" b="1"/>
              <a:t>Pee Wee Reese walked across the field and put his arm around Jackie.  The two smiled at each other. Their compassion silenced the crowd.</a:t>
            </a:r>
          </a:p>
          <a:p>
            <a:pPr marL="457200" indent="-457200">
              <a:buFont typeface="Wingdings" pitchFamily="2" charset="2"/>
              <a:buBlip>
                <a:blip r:embed="rId3"/>
              </a:buBlip>
            </a:pPr>
            <a:endParaRPr lang="en-US" b="1"/>
          </a:p>
        </p:txBody>
      </p:sp>
      <p:pic>
        <p:nvPicPr>
          <p:cNvPr id="41991" name="Picture 7" descr="Pee Wee Reese and Jackie Robin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191000"/>
            <a:ext cx="3124200" cy="24828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533400"/>
            <a:ext cx="7086600" cy="1143000"/>
          </a:xfrm>
        </p:spPr>
        <p:txBody>
          <a:bodyPr/>
          <a:lstStyle/>
          <a:p>
            <a:r>
              <a:rPr lang="en-US" sz="4400" b="1">
                <a:effectLst>
                  <a:outerShdw blurRad="38100" dist="38100" dir="2700000" algn="tl">
                    <a:srgbClr val="C0C0C0"/>
                  </a:outerShdw>
                </a:effectLst>
              </a:rPr>
              <a:t>Jackie and Civil Rights</a:t>
            </a:r>
          </a:p>
        </p:txBody>
      </p:sp>
      <p:sp>
        <p:nvSpPr>
          <p:cNvPr id="31748" name="Text Box 4"/>
          <p:cNvSpPr txBox="1">
            <a:spLocks noChangeArrowheads="1"/>
          </p:cNvSpPr>
          <p:nvPr/>
        </p:nvSpPr>
        <p:spPr bwMode="auto">
          <a:xfrm>
            <a:off x="1600200" y="1447800"/>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1750" name="Rectangle 6"/>
          <p:cNvSpPr>
            <a:spLocks noGrp="1" noChangeArrowheads="1"/>
          </p:cNvSpPr>
          <p:nvPr>
            <p:ph type="body" idx="1"/>
          </p:nvPr>
        </p:nvSpPr>
        <p:spPr>
          <a:xfrm>
            <a:off x="2057400" y="2057400"/>
            <a:ext cx="6553200" cy="3810000"/>
          </a:xfrm>
          <a:solidFill>
            <a:schemeClr val="bg1"/>
          </a:solidFill>
          <a:ln w="19050">
            <a:solidFill>
              <a:schemeClr val="accent2"/>
            </a:solidFill>
            <a:miter lim="800000"/>
            <a:headEnd/>
            <a:tailEnd/>
          </a:ln>
        </p:spPr>
        <p:txBody>
          <a:bodyPr/>
          <a:lstStyle/>
          <a:p>
            <a:pPr marL="457200" indent="-457200">
              <a:buFont typeface="Wingdings" pitchFamily="2" charset="2"/>
              <a:buBlip>
                <a:blip r:embed="rId3"/>
              </a:buBlip>
            </a:pPr>
            <a:r>
              <a:rPr lang="en-US" b="1"/>
              <a:t>Jackie Robinson’s Actions effected the world far beyond Major League Baseball.</a:t>
            </a:r>
          </a:p>
          <a:p>
            <a:pPr marL="457200" indent="-457200">
              <a:buFont typeface="Wingdings" pitchFamily="2" charset="2"/>
              <a:buNone/>
            </a:pPr>
            <a:endParaRPr lang="en-US" b="1"/>
          </a:p>
          <a:p>
            <a:pPr marL="457200" indent="-457200">
              <a:buFont typeface="Wingdings" pitchFamily="2" charset="2"/>
              <a:buBlip>
                <a:blip r:embed="rId3"/>
              </a:buBlip>
            </a:pPr>
            <a:r>
              <a:rPr lang="en-US" b="1"/>
              <a:t>His courage and discipline in standing up against racism were a preview of the actions taken by many members of The Civil Rights Movement.</a:t>
            </a:r>
          </a:p>
          <a:p>
            <a:pPr marL="457200" indent="-457200">
              <a:buFont typeface="Wingdings" pitchFamily="2" charset="2"/>
              <a:buNone/>
            </a:pPr>
            <a:endParaRPr lang="en-US" b="1"/>
          </a:p>
          <a:p>
            <a:pPr marL="457200" indent="-457200">
              <a:buFont typeface="Wingdings" pitchFamily="2" charset="2"/>
              <a:buBlip>
                <a:blip r:embed="rId3"/>
              </a:buBlip>
            </a:pPr>
            <a:r>
              <a:rPr lang="en-US" b="1"/>
              <a:t>The success of the Jackie Robinson experiment was a testament to fact that integration could exist.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800" b="1">
                <a:effectLst>
                  <a:outerShdw blurRad="38100" dist="38100" dir="2700000" algn="tl">
                    <a:srgbClr val="C0C0C0"/>
                  </a:outerShdw>
                </a:effectLst>
              </a:rPr>
              <a:t>Rosa Parks</a:t>
            </a:r>
          </a:p>
        </p:txBody>
      </p:sp>
      <p:sp>
        <p:nvSpPr>
          <p:cNvPr id="19459" name="Rectangle 3"/>
          <p:cNvSpPr>
            <a:spLocks noGrp="1" noChangeArrowheads="1"/>
          </p:cNvSpPr>
          <p:nvPr>
            <p:ph type="body" idx="1"/>
          </p:nvPr>
        </p:nvSpPr>
        <p:spPr>
          <a:xfrm>
            <a:off x="4191000" y="1600200"/>
            <a:ext cx="4724400" cy="4953000"/>
          </a:xfrm>
          <a:solidFill>
            <a:schemeClr val="bg1"/>
          </a:solidFill>
          <a:ln>
            <a:solidFill>
              <a:schemeClr val="tx1"/>
            </a:solidFill>
            <a:miter lim="800000"/>
            <a:headEnd/>
            <a:tailEnd/>
          </a:ln>
        </p:spPr>
        <p:txBody>
          <a:bodyPr/>
          <a:lstStyle/>
          <a:p>
            <a:pPr marL="685800" indent="-685800">
              <a:lnSpc>
                <a:spcPct val="90000"/>
              </a:lnSpc>
              <a:buFont typeface="Wingdings" pitchFamily="2" charset="2"/>
              <a:buBlip>
                <a:blip r:embed="rId3"/>
              </a:buBlip>
            </a:pPr>
            <a:r>
              <a:rPr lang="en-US" b="1"/>
              <a:t>Rosa Parks was born on February 4, 1913. She grew up in Pine Level, Alabama, right outside of Montgomery.</a:t>
            </a:r>
          </a:p>
          <a:p>
            <a:pPr marL="685800" indent="-685800">
              <a:lnSpc>
                <a:spcPct val="90000"/>
              </a:lnSpc>
              <a:buFont typeface="Wingdings" pitchFamily="2" charset="2"/>
              <a:buBlip>
                <a:blip r:embed="rId3"/>
              </a:buBlip>
            </a:pPr>
            <a:r>
              <a:rPr lang="en-US" b="1"/>
              <a:t>In the South, Jim Crowe laws segregated African American’s and whites in almost every aspect of life.</a:t>
            </a:r>
          </a:p>
          <a:p>
            <a:pPr marL="1203325" lvl="1" indent="-287338">
              <a:lnSpc>
                <a:spcPct val="90000"/>
              </a:lnSpc>
            </a:pPr>
            <a:r>
              <a:rPr lang="en-US" sz="2000" b="1"/>
              <a:t>This included a seating policy on buses. White’s sat in the front, Blacks sat in the back.</a:t>
            </a:r>
          </a:p>
          <a:p>
            <a:pPr marL="1203325" lvl="1" indent="-287338">
              <a:lnSpc>
                <a:spcPct val="90000"/>
              </a:lnSpc>
            </a:pPr>
            <a:r>
              <a:rPr lang="en-US" sz="2000" b="1"/>
              <a:t>Buses also drove White students to school.  Black students were forced to walk everyday.</a:t>
            </a:r>
          </a:p>
        </p:txBody>
      </p:sp>
      <p:pic>
        <p:nvPicPr>
          <p:cNvPr id="19461" name="Picture 5" descr="Rosapar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057400"/>
            <a:ext cx="2141538" cy="3048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3022</Words>
  <Application>Microsoft Office PowerPoint</Application>
  <PresentationFormat>On-screen Show (4:3)</PresentationFormat>
  <Paragraphs>352</Paragraphs>
  <Slides>37</Slides>
  <Notes>33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Georgia</vt:lpstr>
      <vt:lpstr>Wingdings</vt:lpstr>
      <vt:lpstr>Algerian</vt:lpstr>
      <vt:lpstr>Default Design</vt:lpstr>
      <vt:lpstr>Leaders Of The Civil Rights Movement</vt:lpstr>
      <vt:lpstr>Essential Question</vt:lpstr>
      <vt:lpstr>Jackie Robinson</vt:lpstr>
      <vt:lpstr>Playing for the Dodgers</vt:lpstr>
      <vt:lpstr>A Strange Choice</vt:lpstr>
      <vt:lpstr>Jackie’s Courage</vt:lpstr>
      <vt:lpstr>Teammates</vt:lpstr>
      <vt:lpstr>Jackie and Civil Rights</vt:lpstr>
      <vt:lpstr>Rosa Parks</vt:lpstr>
      <vt:lpstr>Events Leading Up To Rosa’s Protest</vt:lpstr>
      <vt:lpstr>The Arrest</vt:lpstr>
      <vt:lpstr>Montgomery Bus Boycott</vt:lpstr>
      <vt:lpstr>Martin Luther King Jr.</vt:lpstr>
      <vt:lpstr>Career As A Leader</vt:lpstr>
      <vt:lpstr>Civil Disobedience</vt:lpstr>
      <vt:lpstr>Letter From a Birmingham  Jail</vt:lpstr>
      <vt:lpstr>Letters From a Birmingham Jail (cont.)</vt:lpstr>
      <vt:lpstr>March On Washington</vt:lpstr>
      <vt:lpstr>I Have A Dream Speech</vt:lpstr>
      <vt:lpstr>I Have A Dream Speech (cont.)</vt:lpstr>
      <vt:lpstr>Ruby Bridges</vt:lpstr>
      <vt:lpstr>PowerPoint Presentation</vt:lpstr>
      <vt:lpstr>Elijah Muhammad</vt:lpstr>
      <vt:lpstr>Nation Of Islam</vt:lpstr>
      <vt:lpstr>Malcolm X: The Activist</vt:lpstr>
      <vt:lpstr>Malcolm X Speaks, 1965</vt:lpstr>
      <vt:lpstr>Tension In The Nation Of Islam</vt:lpstr>
      <vt:lpstr>The JFK Controversy</vt:lpstr>
      <vt:lpstr>Pilgrimage to Mecca</vt:lpstr>
      <vt:lpstr>Malcolm X Quotes (On King)</vt:lpstr>
      <vt:lpstr>Black Power</vt:lpstr>
      <vt:lpstr>Tommie Smith and John Carlos</vt:lpstr>
      <vt:lpstr>Black Panther Party</vt:lpstr>
      <vt:lpstr>The Violent Panthers</vt:lpstr>
      <vt:lpstr>Conclusion</vt:lpstr>
      <vt:lpstr>AMAZING GRACE</vt:lpstr>
      <vt:lpstr>The  End</vt:lpstr>
    </vt:vector>
  </TitlesOfParts>
  <Company>HGHS    Chappaqua, 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 Of The Civil Rights Movement</dc:title>
  <dc:subject>AHAP</dc:subject>
  <dc:creator>Ben C.</dc:creator>
  <cp:lastModifiedBy>FD-GUEST</cp:lastModifiedBy>
  <cp:revision>27</cp:revision>
  <dcterms:created xsi:type="dcterms:W3CDTF">2005-06-05T21:59:01Z</dcterms:created>
  <dcterms:modified xsi:type="dcterms:W3CDTF">2012-12-26T23:07:12Z</dcterms:modified>
</cp:coreProperties>
</file>